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6" r:id="rId2"/>
  </p:sldMasterIdLst>
  <p:notesMasterIdLst>
    <p:notesMasterId r:id="rId26"/>
  </p:notesMasterIdLst>
  <p:sldIdLst>
    <p:sldId id="256" r:id="rId3"/>
    <p:sldId id="259" r:id="rId4"/>
    <p:sldId id="330" r:id="rId5"/>
    <p:sldId id="331" r:id="rId6"/>
    <p:sldId id="332" r:id="rId7"/>
    <p:sldId id="333" r:id="rId8"/>
    <p:sldId id="334" r:id="rId9"/>
    <p:sldId id="335" r:id="rId10"/>
    <p:sldId id="336" r:id="rId11"/>
    <p:sldId id="338" r:id="rId12"/>
    <p:sldId id="351" r:id="rId13"/>
    <p:sldId id="339" r:id="rId14"/>
    <p:sldId id="340" r:id="rId15"/>
    <p:sldId id="352" r:id="rId16"/>
    <p:sldId id="353" r:id="rId17"/>
    <p:sldId id="626" r:id="rId18"/>
    <p:sldId id="341" r:id="rId19"/>
    <p:sldId id="344" r:id="rId20"/>
    <p:sldId id="345" r:id="rId21"/>
    <p:sldId id="346" r:id="rId22"/>
    <p:sldId id="347" r:id="rId23"/>
    <p:sldId id="282" r:id="rId24"/>
    <p:sldId id="258" r:id="rId25"/>
  </p:sldIdLst>
  <p:sldSz cx="20104100" cy="1130935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Nesrin Özkan" initials="NÖ" lastIdx="1" clrIdx="0">
    <p:extLst>
      <p:ext uri="{19B8F6BF-5375-455C-9EA6-DF929625EA0E}">
        <p15:presenceInfo xmlns:p15="http://schemas.microsoft.com/office/powerpoint/2012/main" userId="S-1-5-21-2388202239-3538787356-3256464325-6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EB9609-6FEE-4D4A-B585-A28E04434230}" v="2" dt="2025-06-27T09:01:58.137"/>
  </p1510:revLst>
</p1510:revInfo>
</file>

<file path=ppt/tableStyles.xml><?xml version="1.0" encoding="utf-8"?>
<a:tblStyleLst xmlns:a="http://schemas.openxmlformats.org/drawingml/2006/main" def="{5C22544A-7EE6-4342-B048-85BDC9FD1C3A}">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91" autoAdjust="0"/>
    <p:restoredTop sz="75890" autoAdjust="0"/>
  </p:normalViewPr>
  <p:slideViewPr>
    <p:cSldViewPr snapToGrid="0">
      <p:cViewPr varScale="1">
        <p:scale>
          <a:sx n="57" d="100"/>
          <a:sy n="57" d="100"/>
        </p:scale>
        <p:origin x="22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şah Yıldız" userId="b6e33812-1820-4202-b855-3446bb06f3fd" providerId="ADAL" clId="{D2EB9609-6FEE-4D4A-B585-A28E04434230}"/>
    <pc:docChg chg="modSld">
      <pc:chgData name="Gülşah Yıldız" userId="b6e33812-1820-4202-b855-3446bb06f3fd" providerId="ADAL" clId="{D2EB9609-6FEE-4D4A-B585-A28E04434230}" dt="2025-06-27T09:02:36.164" v="27" actId="20577"/>
      <pc:docMkLst>
        <pc:docMk/>
      </pc:docMkLst>
      <pc:sldChg chg="modSp mod">
        <pc:chgData name="Gülşah Yıldız" userId="b6e33812-1820-4202-b855-3446bb06f3fd" providerId="ADAL" clId="{D2EB9609-6FEE-4D4A-B585-A28E04434230}" dt="2025-06-27T09:01:30.851" v="6" actId="2710"/>
        <pc:sldMkLst>
          <pc:docMk/>
          <pc:sldMk cId="4098386974" sldId="341"/>
        </pc:sldMkLst>
        <pc:spChg chg="mod">
          <ac:chgData name="Gülşah Yıldız" userId="b6e33812-1820-4202-b855-3446bb06f3fd" providerId="ADAL" clId="{D2EB9609-6FEE-4D4A-B585-A28E04434230}" dt="2025-06-27T09:01:30.851" v="6" actId="2710"/>
          <ac:spMkLst>
            <pc:docMk/>
            <pc:sldMk cId="4098386974" sldId="341"/>
            <ac:spMk id="14" creationId="{6691925F-66F7-9B2C-B02E-EF31483CB3E7}"/>
          </ac:spMkLst>
        </pc:spChg>
      </pc:sldChg>
      <pc:sldChg chg="modSp mod">
        <pc:chgData name="Gülşah Yıldız" userId="b6e33812-1820-4202-b855-3446bb06f3fd" providerId="ADAL" clId="{D2EB9609-6FEE-4D4A-B585-A28E04434230}" dt="2025-06-27T09:01:48.560" v="8" actId="20577"/>
        <pc:sldMkLst>
          <pc:docMk/>
          <pc:sldMk cId="1568288747" sldId="344"/>
        </pc:sldMkLst>
        <pc:spChg chg="mod">
          <ac:chgData name="Gülşah Yıldız" userId="b6e33812-1820-4202-b855-3446bb06f3fd" providerId="ADAL" clId="{D2EB9609-6FEE-4D4A-B585-A28E04434230}" dt="2025-06-27T09:01:48.560" v="8" actId="20577"/>
          <ac:spMkLst>
            <pc:docMk/>
            <pc:sldMk cId="1568288747" sldId="344"/>
            <ac:spMk id="14" creationId="{C64EFE44-5455-BDB7-0E39-B876CBE63E90}"/>
          </ac:spMkLst>
        </pc:spChg>
      </pc:sldChg>
      <pc:sldChg chg="modSp mod">
        <pc:chgData name="Gülşah Yıldız" userId="b6e33812-1820-4202-b855-3446bb06f3fd" providerId="ADAL" clId="{D2EB9609-6FEE-4D4A-B585-A28E04434230}" dt="2025-06-27T09:02:02.394" v="12" actId="20577"/>
        <pc:sldMkLst>
          <pc:docMk/>
          <pc:sldMk cId="319522983" sldId="345"/>
        </pc:sldMkLst>
        <pc:spChg chg="mod">
          <ac:chgData name="Gülşah Yıldız" userId="b6e33812-1820-4202-b855-3446bb06f3fd" providerId="ADAL" clId="{D2EB9609-6FEE-4D4A-B585-A28E04434230}" dt="2025-06-27T09:02:02.394" v="12" actId="20577"/>
          <ac:spMkLst>
            <pc:docMk/>
            <pc:sldMk cId="319522983" sldId="345"/>
            <ac:spMk id="2" creationId="{20D5AAB4-0003-8549-2B80-E2AFA77C571B}"/>
          </ac:spMkLst>
        </pc:spChg>
        <pc:spChg chg="mod">
          <ac:chgData name="Gülşah Yıldız" userId="b6e33812-1820-4202-b855-3446bb06f3fd" providerId="ADAL" clId="{D2EB9609-6FEE-4D4A-B585-A28E04434230}" dt="2025-06-27T09:01:58.137" v="10" actId="20577"/>
          <ac:spMkLst>
            <pc:docMk/>
            <pc:sldMk cId="319522983" sldId="345"/>
            <ac:spMk id="3" creationId="{76E0E4CF-B4EC-2C62-9814-6C0FF2FF047B}"/>
          </ac:spMkLst>
        </pc:spChg>
      </pc:sldChg>
      <pc:sldChg chg="modSp mod">
        <pc:chgData name="Gülşah Yıldız" userId="b6e33812-1820-4202-b855-3446bb06f3fd" providerId="ADAL" clId="{D2EB9609-6FEE-4D4A-B585-A28E04434230}" dt="2025-06-27T09:02:18.047" v="17" actId="20577"/>
        <pc:sldMkLst>
          <pc:docMk/>
          <pc:sldMk cId="716709781" sldId="346"/>
        </pc:sldMkLst>
        <pc:spChg chg="mod">
          <ac:chgData name="Gülşah Yıldız" userId="b6e33812-1820-4202-b855-3446bb06f3fd" providerId="ADAL" clId="{D2EB9609-6FEE-4D4A-B585-A28E04434230}" dt="2025-06-27T09:02:18.047" v="17" actId="20577"/>
          <ac:spMkLst>
            <pc:docMk/>
            <pc:sldMk cId="716709781" sldId="346"/>
            <ac:spMk id="14" creationId="{F61168F6-3D7B-4D43-2EA4-861323521E5F}"/>
          </ac:spMkLst>
        </pc:spChg>
      </pc:sldChg>
      <pc:sldChg chg="modSp mod">
        <pc:chgData name="Gülşah Yıldız" userId="b6e33812-1820-4202-b855-3446bb06f3fd" providerId="ADAL" clId="{D2EB9609-6FEE-4D4A-B585-A28E04434230}" dt="2025-06-27T09:02:36.164" v="27" actId="20577"/>
        <pc:sldMkLst>
          <pc:docMk/>
          <pc:sldMk cId="3812013420" sldId="347"/>
        </pc:sldMkLst>
        <pc:spChg chg="mod">
          <ac:chgData name="Gülşah Yıldız" userId="b6e33812-1820-4202-b855-3446bb06f3fd" providerId="ADAL" clId="{D2EB9609-6FEE-4D4A-B585-A28E04434230}" dt="2025-06-27T09:02:36.164" v="27" actId="20577"/>
          <ac:spMkLst>
            <pc:docMk/>
            <pc:sldMk cId="3812013420" sldId="347"/>
            <ac:spMk id="14" creationId="{7B7D4721-A88D-837E-BB4D-3E21B06C5020}"/>
          </ac:spMkLst>
        </pc:spChg>
      </pc:sldChg>
      <pc:sldChg chg="modSp mod">
        <pc:chgData name="Gülşah Yıldız" userId="b6e33812-1820-4202-b855-3446bb06f3fd" providerId="ADAL" clId="{D2EB9609-6FEE-4D4A-B585-A28E04434230}" dt="2025-06-27T08:59:59.587" v="0" actId="404"/>
        <pc:sldMkLst>
          <pc:docMk/>
          <pc:sldMk cId="2767612265" sldId="351"/>
        </pc:sldMkLst>
        <pc:spChg chg="mod">
          <ac:chgData name="Gülşah Yıldız" userId="b6e33812-1820-4202-b855-3446bb06f3fd" providerId="ADAL" clId="{D2EB9609-6FEE-4D4A-B585-A28E04434230}" dt="2025-06-27T08:59:59.587" v="0" actId="404"/>
          <ac:spMkLst>
            <pc:docMk/>
            <pc:sldMk cId="2767612265" sldId="351"/>
            <ac:spMk id="2" creationId="{4EDA37D2-3971-B258-E30E-6A41C3522713}"/>
          </ac:spMkLst>
        </pc:spChg>
      </pc:sldChg>
      <pc:sldChg chg="modSp mod">
        <pc:chgData name="Gülşah Yıldız" userId="b6e33812-1820-4202-b855-3446bb06f3fd" providerId="ADAL" clId="{D2EB9609-6FEE-4D4A-B585-A28E04434230}" dt="2025-06-27T09:00:23.994" v="1" actId="20577"/>
        <pc:sldMkLst>
          <pc:docMk/>
          <pc:sldMk cId="3020374070" sldId="352"/>
        </pc:sldMkLst>
        <pc:spChg chg="mod">
          <ac:chgData name="Gülşah Yıldız" userId="b6e33812-1820-4202-b855-3446bb06f3fd" providerId="ADAL" clId="{D2EB9609-6FEE-4D4A-B585-A28E04434230}" dt="2025-06-27T09:00:23.994" v="1" actId="20577"/>
          <ac:spMkLst>
            <pc:docMk/>
            <pc:sldMk cId="3020374070" sldId="352"/>
            <ac:spMk id="14" creationId="{11924978-B7CF-7B48-8D91-BB2174C1F40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0820C-6F05-4ABE-B161-37201E3AD6D4}" type="doc">
      <dgm:prSet loTypeId="urn:microsoft.com/office/officeart/2005/8/layout/radial2" loCatId="relationship" qsTypeId="urn:microsoft.com/office/officeart/2005/8/quickstyle/simple1" qsCatId="simple" csTypeId="urn:microsoft.com/office/officeart/2005/8/colors/colorful2" csCatId="colorful" phldr="1"/>
      <dgm:spPr/>
      <dgm:t>
        <a:bodyPr/>
        <a:lstStyle/>
        <a:p>
          <a:endParaRPr lang="tr-TR"/>
        </a:p>
      </dgm:t>
    </dgm:pt>
    <dgm:pt modelId="{31F8CE90-892F-464E-B9B6-2E2B37213E66}">
      <dgm:prSet phldrT="[Metin]"/>
      <dgm:spPr>
        <a:solidFill>
          <a:srgbClr val="92D050"/>
        </a:solidFill>
      </dgm:spPr>
      <dgm:t>
        <a:bodyPr/>
        <a:lstStyle/>
        <a:p>
          <a:r>
            <a:rPr lang="tr-TR" b="1" dirty="0"/>
            <a:t>Birincil Önleme</a:t>
          </a:r>
        </a:p>
      </dgm:t>
    </dgm:pt>
    <dgm:pt modelId="{7605E535-5A39-48BB-8FBF-F5520603A9DE}" type="parTrans" cxnId="{8B9874E2-A27A-48C5-9B0B-20813BF2BB43}">
      <dgm:prSet/>
      <dgm:spPr/>
      <dgm:t>
        <a:bodyPr/>
        <a:lstStyle/>
        <a:p>
          <a:endParaRPr lang="tr-TR"/>
        </a:p>
      </dgm:t>
    </dgm:pt>
    <dgm:pt modelId="{D8B47D8E-4676-4B04-8A05-78EFAEC8D499}" type="sibTrans" cxnId="{8B9874E2-A27A-48C5-9B0B-20813BF2BB43}">
      <dgm:prSet/>
      <dgm:spPr/>
      <dgm:t>
        <a:bodyPr/>
        <a:lstStyle/>
        <a:p>
          <a:endParaRPr lang="tr-TR"/>
        </a:p>
      </dgm:t>
    </dgm:pt>
    <dgm:pt modelId="{8D8C7FEE-9B91-4F9D-891B-07D5185CE26D}">
      <dgm:prSet phldrT="[Metin]"/>
      <dgm:spPr>
        <a:solidFill>
          <a:srgbClr val="FFC000"/>
        </a:solidFill>
      </dgm:spPr>
      <dgm:t>
        <a:bodyPr/>
        <a:lstStyle/>
        <a:p>
          <a:r>
            <a:rPr lang="tr-TR" b="1" dirty="0"/>
            <a:t>İkincil Önleme</a:t>
          </a:r>
        </a:p>
      </dgm:t>
    </dgm:pt>
    <dgm:pt modelId="{533106CE-5B3E-41A8-8DEB-CCDF1B522789}" type="parTrans" cxnId="{8E9C46C3-7B48-4073-8B53-B46E1A41064C}">
      <dgm:prSet/>
      <dgm:spPr/>
      <dgm:t>
        <a:bodyPr/>
        <a:lstStyle/>
        <a:p>
          <a:endParaRPr lang="tr-TR"/>
        </a:p>
      </dgm:t>
    </dgm:pt>
    <dgm:pt modelId="{7BA4C217-EC74-4FEE-AFE0-58AEFDD1498F}" type="sibTrans" cxnId="{8E9C46C3-7B48-4073-8B53-B46E1A41064C}">
      <dgm:prSet/>
      <dgm:spPr/>
      <dgm:t>
        <a:bodyPr/>
        <a:lstStyle/>
        <a:p>
          <a:endParaRPr lang="tr-TR"/>
        </a:p>
      </dgm:t>
    </dgm:pt>
    <dgm:pt modelId="{F02BE770-2938-489B-A9C0-25ECC901FB9E}">
      <dgm:prSet phldrT="[Metin]"/>
      <dgm:spPr>
        <a:solidFill>
          <a:srgbClr val="FF0000"/>
        </a:solidFill>
      </dgm:spPr>
      <dgm:t>
        <a:bodyPr/>
        <a:lstStyle/>
        <a:p>
          <a:r>
            <a:rPr lang="tr-TR" b="1" dirty="0"/>
            <a:t>Üçüncül Önleme</a:t>
          </a:r>
        </a:p>
      </dgm:t>
    </dgm:pt>
    <dgm:pt modelId="{62BDFD3C-DEF3-4C2B-8411-140A00A700D7}" type="parTrans" cxnId="{F6D98C7D-C012-4156-8D06-37C271CBBEF2}">
      <dgm:prSet/>
      <dgm:spPr/>
      <dgm:t>
        <a:bodyPr/>
        <a:lstStyle/>
        <a:p>
          <a:endParaRPr lang="tr-TR"/>
        </a:p>
      </dgm:t>
    </dgm:pt>
    <dgm:pt modelId="{8C815440-8A43-41D5-9981-F8C845CA9595}" type="sibTrans" cxnId="{F6D98C7D-C012-4156-8D06-37C271CBBEF2}">
      <dgm:prSet/>
      <dgm:spPr/>
      <dgm:t>
        <a:bodyPr/>
        <a:lstStyle/>
        <a:p>
          <a:endParaRPr lang="tr-TR"/>
        </a:p>
      </dgm:t>
    </dgm:pt>
    <dgm:pt modelId="{6C178398-6F98-4EC2-9279-931518179176}" type="pres">
      <dgm:prSet presAssocID="{8B80820C-6F05-4ABE-B161-37201E3AD6D4}" presName="composite" presStyleCnt="0">
        <dgm:presLayoutVars>
          <dgm:chMax val="5"/>
          <dgm:dir/>
          <dgm:animLvl val="ctr"/>
          <dgm:resizeHandles val="exact"/>
        </dgm:presLayoutVars>
      </dgm:prSet>
      <dgm:spPr/>
    </dgm:pt>
    <dgm:pt modelId="{E03A6306-7B80-4642-8ADE-1E0C7F19DA1A}" type="pres">
      <dgm:prSet presAssocID="{8B80820C-6F05-4ABE-B161-37201E3AD6D4}" presName="cycle" presStyleCnt="0"/>
      <dgm:spPr/>
    </dgm:pt>
    <dgm:pt modelId="{4935DCD2-E09C-47B5-B08C-2D8144EA3126}" type="pres">
      <dgm:prSet presAssocID="{8B80820C-6F05-4ABE-B161-37201E3AD6D4}" presName="centerShape" presStyleCnt="0"/>
      <dgm:spPr/>
    </dgm:pt>
    <dgm:pt modelId="{FEA5B4D1-ECC5-411E-AAEB-4547803DC9C5}" type="pres">
      <dgm:prSet presAssocID="{8B80820C-6F05-4ABE-B161-37201E3AD6D4}" presName="connSite" presStyleLbl="node1" presStyleIdx="0" presStyleCnt="4"/>
      <dgm:spPr/>
    </dgm:pt>
    <dgm:pt modelId="{B777AB21-D5A1-460C-B2AD-DACD920CF50D}" type="pres">
      <dgm:prSet presAssocID="{8B80820C-6F05-4ABE-B161-37201E3AD6D4}" presName="visible" presStyleLbl="node1" presStyleIdx="0" presStyleCnt="4"/>
      <dgm:spPr>
        <a:solidFill>
          <a:srgbClr val="7030A0"/>
        </a:solidFill>
      </dgm:spPr>
    </dgm:pt>
    <dgm:pt modelId="{1CE40E7F-AFBA-4BA9-BC10-B13463D9F2FB}" type="pres">
      <dgm:prSet presAssocID="{7605E535-5A39-48BB-8FBF-F5520603A9DE}" presName="Name25" presStyleLbl="parChTrans1D1" presStyleIdx="0" presStyleCnt="3"/>
      <dgm:spPr/>
    </dgm:pt>
    <dgm:pt modelId="{F9AC6B08-E057-46AD-90DC-BB1504D1C3D5}" type="pres">
      <dgm:prSet presAssocID="{31F8CE90-892F-464E-B9B6-2E2B37213E66}" presName="node" presStyleCnt="0"/>
      <dgm:spPr/>
    </dgm:pt>
    <dgm:pt modelId="{D90446C8-1A3F-470E-B757-A20B1C673285}" type="pres">
      <dgm:prSet presAssocID="{31F8CE90-892F-464E-B9B6-2E2B37213E66}" presName="parentNode" presStyleLbl="node1" presStyleIdx="1" presStyleCnt="4">
        <dgm:presLayoutVars>
          <dgm:chMax val="1"/>
          <dgm:bulletEnabled val="1"/>
        </dgm:presLayoutVars>
      </dgm:prSet>
      <dgm:spPr/>
    </dgm:pt>
    <dgm:pt modelId="{1DD28B47-3011-4BE9-A4F3-312AF8D3AF25}" type="pres">
      <dgm:prSet presAssocID="{31F8CE90-892F-464E-B9B6-2E2B37213E66}" presName="childNode" presStyleLbl="revTx" presStyleIdx="0" presStyleCnt="0">
        <dgm:presLayoutVars>
          <dgm:bulletEnabled val="1"/>
        </dgm:presLayoutVars>
      </dgm:prSet>
      <dgm:spPr/>
    </dgm:pt>
    <dgm:pt modelId="{4E2BF5F3-59D6-4BF8-B45D-24D393ADFAD5}" type="pres">
      <dgm:prSet presAssocID="{533106CE-5B3E-41A8-8DEB-CCDF1B522789}" presName="Name25" presStyleLbl="parChTrans1D1" presStyleIdx="1" presStyleCnt="3"/>
      <dgm:spPr/>
    </dgm:pt>
    <dgm:pt modelId="{C214B933-1D3A-4028-B0E5-720C62462702}" type="pres">
      <dgm:prSet presAssocID="{8D8C7FEE-9B91-4F9D-891B-07D5185CE26D}" presName="node" presStyleCnt="0"/>
      <dgm:spPr/>
    </dgm:pt>
    <dgm:pt modelId="{EA7E3473-8E86-4F11-A853-6CD65BA561FC}" type="pres">
      <dgm:prSet presAssocID="{8D8C7FEE-9B91-4F9D-891B-07D5185CE26D}" presName="parentNode" presStyleLbl="node1" presStyleIdx="2" presStyleCnt="4">
        <dgm:presLayoutVars>
          <dgm:chMax val="1"/>
          <dgm:bulletEnabled val="1"/>
        </dgm:presLayoutVars>
      </dgm:prSet>
      <dgm:spPr/>
    </dgm:pt>
    <dgm:pt modelId="{8DFBDCEC-8846-48FC-AFB7-F51AF5C22332}" type="pres">
      <dgm:prSet presAssocID="{8D8C7FEE-9B91-4F9D-891B-07D5185CE26D}" presName="childNode" presStyleLbl="revTx" presStyleIdx="0" presStyleCnt="0">
        <dgm:presLayoutVars>
          <dgm:bulletEnabled val="1"/>
        </dgm:presLayoutVars>
      </dgm:prSet>
      <dgm:spPr/>
    </dgm:pt>
    <dgm:pt modelId="{B4563D1C-F99B-4E96-9598-1A4983CF8DD4}" type="pres">
      <dgm:prSet presAssocID="{62BDFD3C-DEF3-4C2B-8411-140A00A700D7}" presName="Name25" presStyleLbl="parChTrans1D1" presStyleIdx="2" presStyleCnt="3"/>
      <dgm:spPr/>
    </dgm:pt>
    <dgm:pt modelId="{F937BB38-D663-47B2-9284-C3CB7FA26882}" type="pres">
      <dgm:prSet presAssocID="{F02BE770-2938-489B-A9C0-25ECC901FB9E}" presName="node" presStyleCnt="0"/>
      <dgm:spPr/>
    </dgm:pt>
    <dgm:pt modelId="{EA38C043-993E-45D2-8F2C-5535526CD9B3}" type="pres">
      <dgm:prSet presAssocID="{F02BE770-2938-489B-A9C0-25ECC901FB9E}" presName="parentNode" presStyleLbl="node1" presStyleIdx="3" presStyleCnt="4" custLinFactNeighborX="3810" custLinFactNeighborY="-4438">
        <dgm:presLayoutVars>
          <dgm:chMax val="1"/>
          <dgm:bulletEnabled val="1"/>
        </dgm:presLayoutVars>
      </dgm:prSet>
      <dgm:spPr/>
    </dgm:pt>
    <dgm:pt modelId="{7BF7868E-686F-482F-A42A-FF940D534783}" type="pres">
      <dgm:prSet presAssocID="{F02BE770-2938-489B-A9C0-25ECC901FB9E}" presName="childNode" presStyleLbl="revTx" presStyleIdx="0" presStyleCnt="0">
        <dgm:presLayoutVars>
          <dgm:bulletEnabled val="1"/>
        </dgm:presLayoutVars>
      </dgm:prSet>
      <dgm:spPr/>
    </dgm:pt>
  </dgm:ptLst>
  <dgm:cxnLst>
    <dgm:cxn modelId="{B5AF7950-B5D7-4BFD-89D9-A97AC3BA6A07}" type="presOf" srcId="{62BDFD3C-DEF3-4C2B-8411-140A00A700D7}" destId="{B4563D1C-F99B-4E96-9598-1A4983CF8DD4}" srcOrd="0" destOrd="0" presId="urn:microsoft.com/office/officeart/2005/8/layout/radial2"/>
    <dgm:cxn modelId="{3E2A6F7B-B5F7-47B2-88DD-C70A4661325D}" type="presOf" srcId="{31F8CE90-892F-464E-B9B6-2E2B37213E66}" destId="{D90446C8-1A3F-470E-B757-A20B1C673285}" srcOrd="0" destOrd="0" presId="urn:microsoft.com/office/officeart/2005/8/layout/radial2"/>
    <dgm:cxn modelId="{F6D98C7D-C012-4156-8D06-37C271CBBEF2}" srcId="{8B80820C-6F05-4ABE-B161-37201E3AD6D4}" destId="{F02BE770-2938-489B-A9C0-25ECC901FB9E}" srcOrd="2" destOrd="0" parTransId="{62BDFD3C-DEF3-4C2B-8411-140A00A700D7}" sibTransId="{8C815440-8A43-41D5-9981-F8C845CA9595}"/>
    <dgm:cxn modelId="{6D418184-D0CD-4DD6-9130-6C6E48E4152B}" type="presOf" srcId="{8D8C7FEE-9B91-4F9D-891B-07D5185CE26D}" destId="{EA7E3473-8E86-4F11-A853-6CD65BA561FC}" srcOrd="0" destOrd="0" presId="urn:microsoft.com/office/officeart/2005/8/layout/radial2"/>
    <dgm:cxn modelId="{8E9C46C3-7B48-4073-8B53-B46E1A41064C}" srcId="{8B80820C-6F05-4ABE-B161-37201E3AD6D4}" destId="{8D8C7FEE-9B91-4F9D-891B-07D5185CE26D}" srcOrd="1" destOrd="0" parTransId="{533106CE-5B3E-41A8-8DEB-CCDF1B522789}" sibTransId="{7BA4C217-EC74-4FEE-AFE0-58AEFDD1498F}"/>
    <dgm:cxn modelId="{39BC3EC6-806F-4D62-8AD2-A61772BEDC99}" type="presOf" srcId="{F02BE770-2938-489B-A9C0-25ECC901FB9E}" destId="{EA38C043-993E-45D2-8F2C-5535526CD9B3}" srcOrd="0" destOrd="0" presId="urn:microsoft.com/office/officeart/2005/8/layout/radial2"/>
    <dgm:cxn modelId="{756E0FDC-0E68-40BE-9BE8-7941F38D108C}" type="presOf" srcId="{7605E535-5A39-48BB-8FBF-F5520603A9DE}" destId="{1CE40E7F-AFBA-4BA9-BC10-B13463D9F2FB}" srcOrd="0" destOrd="0" presId="urn:microsoft.com/office/officeart/2005/8/layout/radial2"/>
    <dgm:cxn modelId="{8B9874E2-A27A-48C5-9B0B-20813BF2BB43}" srcId="{8B80820C-6F05-4ABE-B161-37201E3AD6D4}" destId="{31F8CE90-892F-464E-B9B6-2E2B37213E66}" srcOrd="0" destOrd="0" parTransId="{7605E535-5A39-48BB-8FBF-F5520603A9DE}" sibTransId="{D8B47D8E-4676-4B04-8A05-78EFAEC8D499}"/>
    <dgm:cxn modelId="{4C02E1E4-3C0C-48D6-9E55-6F8F6472C46F}" type="presOf" srcId="{8B80820C-6F05-4ABE-B161-37201E3AD6D4}" destId="{6C178398-6F98-4EC2-9279-931518179176}" srcOrd="0" destOrd="0" presId="urn:microsoft.com/office/officeart/2005/8/layout/radial2"/>
    <dgm:cxn modelId="{B5665DFF-0288-47A5-93C2-29EC10CBBDCF}" type="presOf" srcId="{533106CE-5B3E-41A8-8DEB-CCDF1B522789}" destId="{4E2BF5F3-59D6-4BF8-B45D-24D393ADFAD5}" srcOrd="0" destOrd="0" presId="urn:microsoft.com/office/officeart/2005/8/layout/radial2"/>
    <dgm:cxn modelId="{B21005F0-6F63-4733-8B43-3759E6B20A57}" type="presParOf" srcId="{6C178398-6F98-4EC2-9279-931518179176}" destId="{E03A6306-7B80-4642-8ADE-1E0C7F19DA1A}" srcOrd="0" destOrd="0" presId="urn:microsoft.com/office/officeart/2005/8/layout/radial2"/>
    <dgm:cxn modelId="{3E734E1C-29A7-4AD1-8F59-D12C6AA18276}" type="presParOf" srcId="{E03A6306-7B80-4642-8ADE-1E0C7F19DA1A}" destId="{4935DCD2-E09C-47B5-B08C-2D8144EA3126}" srcOrd="0" destOrd="0" presId="urn:microsoft.com/office/officeart/2005/8/layout/radial2"/>
    <dgm:cxn modelId="{C667C756-A953-4B5B-B095-C3318E200FFC}" type="presParOf" srcId="{4935DCD2-E09C-47B5-B08C-2D8144EA3126}" destId="{FEA5B4D1-ECC5-411E-AAEB-4547803DC9C5}" srcOrd="0" destOrd="0" presId="urn:microsoft.com/office/officeart/2005/8/layout/radial2"/>
    <dgm:cxn modelId="{1AB5EC81-DB0A-47AB-A9DC-4F1A9C4BB0B1}" type="presParOf" srcId="{4935DCD2-E09C-47B5-B08C-2D8144EA3126}" destId="{B777AB21-D5A1-460C-B2AD-DACD920CF50D}" srcOrd="1" destOrd="0" presId="urn:microsoft.com/office/officeart/2005/8/layout/radial2"/>
    <dgm:cxn modelId="{65E59040-4CB3-4ED0-AC5F-47D2709B3E06}" type="presParOf" srcId="{E03A6306-7B80-4642-8ADE-1E0C7F19DA1A}" destId="{1CE40E7F-AFBA-4BA9-BC10-B13463D9F2FB}" srcOrd="1" destOrd="0" presId="urn:microsoft.com/office/officeart/2005/8/layout/radial2"/>
    <dgm:cxn modelId="{14356784-4D55-4FA7-9F73-8EC6DE477930}" type="presParOf" srcId="{E03A6306-7B80-4642-8ADE-1E0C7F19DA1A}" destId="{F9AC6B08-E057-46AD-90DC-BB1504D1C3D5}" srcOrd="2" destOrd="0" presId="urn:microsoft.com/office/officeart/2005/8/layout/radial2"/>
    <dgm:cxn modelId="{5D233855-5D7D-420B-B79D-984EE2959D1C}" type="presParOf" srcId="{F9AC6B08-E057-46AD-90DC-BB1504D1C3D5}" destId="{D90446C8-1A3F-470E-B757-A20B1C673285}" srcOrd="0" destOrd="0" presId="urn:microsoft.com/office/officeart/2005/8/layout/radial2"/>
    <dgm:cxn modelId="{5512C8A5-5AD8-40BC-B25A-958463C22C33}" type="presParOf" srcId="{F9AC6B08-E057-46AD-90DC-BB1504D1C3D5}" destId="{1DD28B47-3011-4BE9-A4F3-312AF8D3AF25}" srcOrd="1" destOrd="0" presId="urn:microsoft.com/office/officeart/2005/8/layout/radial2"/>
    <dgm:cxn modelId="{F22F9ED7-8238-42BD-839E-AF0AB690465A}" type="presParOf" srcId="{E03A6306-7B80-4642-8ADE-1E0C7F19DA1A}" destId="{4E2BF5F3-59D6-4BF8-B45D-24D393ADFAD5}" srcOrd="3" destOrd="0" presId="urn:microsoft.com/office/officeart/2005/8/layout/radial2"/>
    <dgm:cxn modelId="{6F46AA65-2B35-4FE8-9C19-19439B0B37B9}" type="presParOf" srcId="{E03A6306-7B80-4642-8ADE-1E0C7F19DA1A}" destId="{C214B933-1D3A-4028-B0E5-720C62462702}" srcOrd="4" destOrd="0" presId="urn:microsoft.com/office/officeart/2005/8/layout/radial2"/>
    <dgm:cxn modelId="{83CCF30B-54F1-43DB-8D19-38C83B8CA102}" type="presParOf" srcId="{C214B933-1D3A-4028-B0E5-720C62462702}" destId="{EA7E3473-8E86-4F11-A853-6CD65BA561FC}" srcOrd="0" destOrd="0" presId="urn:microsoft.com/office/officeart/2005/8/layout/radial2"/>
    <dgm:cxn modelId="{071AE9AA-FBBE-4E28-93B1-C917364134F3}" type="presParOf" srcId="{C214B933-1D3A-4028-B0E5-720C62462702}" destId="{8DFBDCEC-8846-48FC-AFB7-F51AF5C22332}" srcOrd="1" destOrd="0" presId="urn:microsoft.com/office/officeart/2005/8/layout/radial2"/>
    <dgm:cxn modelId="{857CB124-C3EC-4499-9A12-4AF17F23C66B}" type="presParOf" srcId="{E03A6306-7B80-4642-8ADE-1E0C7F19DA1A}" destId="{B4563D1C-F99B-4E96-9598-1A4983CF8DD4}" srcOrd="5" destOrd="0" presId="urn:microsoft.com/office/officeart/2005/8/layout/radial2"/>
    <dgm:cxn modelId="{1DB85643-685E-479B-BCF1-A5A4492FEB91}" type="presParOf" srcId="{E03A6306-7B80-4642-8ADE-1E0C7F19DA1A}" destId="{F937BB38-D663-47B2-9284-C3CB7FA26882}" srcOrd="6" destOrd="0" presId="urn:microsoft.com/office/officeart/2005/8/layout/radial2"/>
    <dgm:cxn modelId="{A0BE0C96-6B7D-4BE2-8C04-31284A9C6F80}" type="presParOf" srcId="{F937BB38-D663-47B2-9284-C3CB7FA26882}" destId="{EA38C043-993E-45D2-8F2C-5535526CD9B3}" srcOrd="0" destOrd="0" presId="urn:microsoft.com/office/officeart/2005/8/layout/radial2"/>
    <dgm:cxn modelId="{9529C5AF-47CE-45CE-A179-2EAA4D7D2877}" type="presParOf" srcId="{F937BB38-D663-47B2-9284-C3CB7FA26882}" destId="{7BF7868E-686F-482F-A42A-FF940D53478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63D1C-F99B-4E96-9598-1A4983CF8DD4}">
      <dsp:nvSpPr>
        <dsp:cNvPr id="0" name=""/>
        <dsp:cNvSpPr/>
      </dsp:nvSpPr>
      <dsp:spPr>
        <a:xfrm rot="2452682">
          <a:off x="5952055" y="5430280"/>
          <a:ext cx="1226651" cy="41835"/>
        </a:xfrm>
        <a:custGeom>
          <a:avLst/>
          <a:gdLst/>
          <a:ahLst/>
          <a:cxnLst/>
          <a:rect l="0" t="0" r="0" b="0"/>
          <a:pathLst>
            <a:path>
              <a:moveTo>
                <a:pt x="0" y="20917"/>
              </a:moveTo>
              <a:lnTo>
                <a:pt x="1226651" y="209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2BF5F3-59D6-4BF8-B45D-24D393ADFAD5}">
      <dsp:nvSpPr>
        <dsp:cNvPr id="0" name=""/>
        <dsp:cNvSpPr/>
      </dsp:nvSpPr>
      <dsp:spPr>
        <a:xfrm>
          <a:off x="6101643" y="3889238"/>
          <a:ext cx="1311445" cy="41835"/>
        </a:xfrm>
        <a:custGeom>
          <a:avLst/>
          <a:gdLst/>
          <a:ahLst/>
          <a:cxnLst/>
          <a:rect l="0" t="0" r="0" b="0"/>
          <a:pathLst>
            <a:path>
              <a:moveTo>
                <a:pt x="0" y="20917"/>
              </a:moveTo>
              <a:lnTo>
                <a:pt x="1311445" y="209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E40E7F-AFBA-4BA9-BC10-B13463D9F2FB}">
      <dsp:nvSpPr>
        <dsp:cNvPr id="0" name=""/>
        <dsp:cNvSpPr/>
      </dsp:nvSpPr>
      <dsp:spPr>
        <a:xfrm rot="19036582">
          <a:off x="5945287" y="2273489"/>
          <a:ext cx="1178420" cy="41835"/>
        </a:xfrm>
        <a:custGeom>
          <a:avLst/>
          <a:gdLst/>
          <a:ahLst/>
          <a:cxnLst/>
          <a:rect l="0" t="0" r="0" b="0"/>
          <a:pathLst>
            <a:path>
              <a:moveTo>
                <a:pt x="0" y="20917"/>
              </a:moveTo>
              <a:lnTo>
                <a:pt x="1178420" y="20917"/>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77AB21-D5A1-460C-B2AD-DACD920CF50D}">
      <dsp:nvSpPr>
        <dsp:cNvPr id="0" name=""/>
        <dsp:cNvSpPr/>
      </dsp:nvSpPr>
      <dsp:spPr>
        <a:xfrm>
          <a:off x="2904021" y="2029202"/>
          <a:ext cx="3761907" cy="3761907"/>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0446C8-1A3F-470E-B757-A20B1C673285}">
      <dsp:nvSpPr>
        <dsp:cNvPr id="0" name=""/>
        <dsp:cNvSpPr/>
      </dsp:nvSpPr>
      <dsp:spPr>
        <a:xfrm>
          <a:off x="6667868" y="383"/>
          <a:ext cx="2257144" cy="2257144"/>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t>Birincil Önleme</a:t>
          </a:r>
        </a:p>
      </dsp:txBody>
      <dsp:txXfrm>
        <a:off x="6998419" y="330934"/>
        <a:ext cx="1596042" cy="1596042"/>
      </dsp:txXfrm>
    </dsp:sp>
    <dsp:sp modelId="{EA7E3473-8E86-4F11-A853-6CD65BA561FC}">
      <dsp:nvSpPr>
        <dsp:cNvPr id="0" name=""/>
        <dsp:cNvSpPr/>
      </dsp:nvSpPr>
      <dsp:spPr>
        <a:xfrm>
          <a:off x="7413088" y="2781584"/>
          <a:ext cx="2257144" cy="2257144"/>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t>İkincil Önleme</a:t>
          </a:r>
        </a:p>
      </dsp:txBody>
      <dsp:txXfrm>
        <a:off x="7743639" y="3112135"/>
        <a:ext cx="1596042" cy="1596042"/>
      </dsp:txXfrm>
    </dsp:sp>
    <dsp:sp modelId="{EA38C043-993E-45D2-8F2C-5535526CD9B3}">
      <dsp:nvSpPr>
        <dsp:cNvPr id="0" name=""/>
        <dsp:cNvSpPr/>
      </dsp:nvSpPr>
      <dsp:spPr>
        <a:xfrm>
          <a:off x="6753865" y="5462612"/>
          <a:ext cx="2257144" cy="2257144"/>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tr-TR" sz="3600" b="1" kern="1200" dirty="0"/>
            <a:t>Üçüncül Önleme</a:t>
          </a:r>
        </a:p>
      </dsp:txBody>
      <dsp:txXfrm>
        <a:off x="7084416" y="5793163"/>
        <a:ext cx="1596042" cy="159604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F62EA-E7BE-4688-99C6-4CD22E84604D}" type="datetimeFigureOut">
              <a:rPr lang="tr-TR" smtClean="0"/>
              <a:t>12.08.2025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0CE8A-99A3-4380-BE71-DBC477F8A2A2}" type="slidenum">
              <a:rPr lang="tr-TR" smtClean="0"/>
              <a:t>‹#›</a:t>
            </a:fld>
            <a:endParaRPr lang="tr-TR"/>
          </a:p>
        </p:txBody>
      </p:sp>
    </p:spTree>
    <p:extLst>
      <p:ext uri="{BB962C8B-B14F-4D97-AF65-F5344CB8AC3E}">
        <p14:creationId xmlns:p14="http://schemas.microsoft.com/office/powerpoint/2010/main" val="413946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aseline="0" dirty="0"/>
              <a:t>.</a:t>
            </a:r>
            <a:endParaRPr lang="tr-TR" dirty="0"/>
          </a:p>
        </p:txBody>
      </p:sp>
      <p:sp>
        <p:nvSpPr>
          <p:cNvPr id="4" name="Slayt Numarası Yer Tutucusu 3"/>
          <p:cNvSpPr>
            <a:spLocks noGrp="1"/>
          </p:cNvSpPr>
          <p:nvPr>
            <p:ph type="sldNum" sz="quarter" idx="10"/>
          </p:nvPr>
        </p:nvSpPr>
        <p:spPr/>
        <p:txBody>
          <a:bodyPr/>
          <a:lstStyle/>
          <a:p>
            <a:fld id="{A441AD09-E7FE-C54C-B695-FFDDF5D2FD6A}" type="slidenum">
              <a:rPr lang="en-TR" smtClean="0"/>
              <a:t>2</a:t>
            </a:fld>
            <a:endParaRPr lang="en-TR"/>
          </a:p>
        </p:txBody>
      </p:sp>
    </p:spTree>
    <p:extLst>
      <p:ext uri="{BB962C8B-B14F-4D97-AF65-F5344CB8AC3E}">
        <p14:creationId xmlns:p14="http://schemas.microsoft.com/office/powerpoint/2010/main" val="3232446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A1748-7DA2-7800-BE05-5615CEF5CEB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619E2BC-CD46-AADA-110E-EA1275FF9B8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195BBDA-7B7E-6156-C27E-198FEFADFA82}"/>
              </a:ext>
            </a:extLst>
          </p:cNvPr>
          <p:cNvSpPr>
            <a:spLocks noGrp="1"/>
          </p:cNvSpPr>
          <p:nvPr>
            <p:ph type="body" idx="1"/>
          </p:nvPr>
        </p:nvSpPr>
        <p:spPr/>
        <p:txBody>
          <a:bodyPr/>
          <a:lstStyle/>
          <a:p>
            <a:r>
              <a:rPr lang="tr-TR" sz="1200" b="1" dirty="0"/>
              <a:t>UNODC: </a:t>
            </a:r>
            <a:r>
              <a:rPr lang="tr-TR" sz="1200" dirty="0"/>
              <a:t>Küresel uyuşturucu sorununu ele almak için çok yönlü bir strateji benimseyerek, kanıta dayalı hizmetleri, kapasite geliştirmeyi ve teknik desteği entegre ederek üye devletlere uyuşturucuların sağlık, sosyal ve ekonomik etkilerini ele alma araçlarını sunmaktadır. UNODC, adli tıp alanında en iyi uygulamaları geliştirmeye, kanıta dayalı uyuşturucu kullanımını önleme stratejilerini desteklemeye, uyuşturucu kullanım bozukluğu olan kişilerin tedavi, bakım ve rehabilitasyonunu sağlamaya ve kontrollü maddelere tıbbi erişimi güvence altına alırken, bu maddelerin tıbbi olmayan kullanımını önlemeye yönelik çalışmalar yürütmektedir.</a:t>
            </a:r>
          </a:p>
          <a:p>
            <a:endParaRPr lang="tr-TR" sz="1200" dirty="0"/>
          </a:p>
          <a:p>
            <a:r>
              <a:rPr lang="tr-TR" sz="1200" b="1" dirty="0"/>
              <a:t>INCB: </a:t>
            </a:r>
            <a:r>
              <a:rPr lang="tr-TR" sz="1800" dirty="0"/>
              <a:t>13 üyesi vardır ve her biri Birleşmiş Milletler Ekonomik ve Sosyal Konseyi tarafından beş yıllık bir süre için seçilir. Yasa dışı uyuşturucu üretimi, kaçakçılığı ve kullanımına ilişkin olarak INCB, ulusal ve uluslararası kontrol sistemlerindeki zayıflıkları tespit etmekte ve bu durumların düzeltilmesine katkıda bulunmaktadır. Ayrıca, INCB, yasa dışı uyuşturucu üretiminde kullanılan kimyasalları değerlendirerek, bunların uluslararası kontrol altına alınıp alınmaması gerektiğine karar vermekten sorumludur.</a:t>
            </a:r>
            <a:endParaRPr lang="tr-TR" sz="1200" dirty="0"/>
          </a:p>
          <a:p>
            <a:endParaRPr lang="tr-T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t>EUDA: </a:t>
            </a:r>
            <a:r>
              <a:rPr lang="tr-TR" sz="1200" b="0" dirty="0"/>
              <a:t>Ajans, AB kurumlarına ve </a:t>
            </a:r>
            <a:r>
              <a:rPr lang="tr-TR" sz="1200" dirty="0"/>
              <a:t>üye devletlere daha güvenilir bilgiler sağlayarak sürekli destek sunmaktadır. Karşılığında, ajansın uyuşturucu alanındaki bilgi katkıları Avrupa düzeyinde geniş bir şekilde yayılmaktadır. </a:t>
            </a:r>
            <a:r>
              <a:rPr lang="tr-TR" sz="1800" dirty="0"/>
              <a:t>EUDA, Avrupa Birliği'ne katılım sürecinin bir parçası olarak AB adayları ve potansiyel adaylarla, ayrıca Avrupa Komşuluk Politikası kapsamındaki komşu ülkelerle iş birliği yapmaktadır.</a:t>
            </a:r>
            <a:endParaRPr lang="tr-TR" sz="1200" b="0" i="0" dirty="0">
              <a:solidFill>
                <a:srgbClr val="1F1F1F"/>
              </a:solidFill>
              <a:effectLst/>
              <a:latin typeface="Google Sans"/>
            </a:endParaRPr>
          </a:p>
          <a:p>
            <a:endParaRPr lang="tr-TR" sz="1200" dirty="0"/>
          </a:p>
          <a:p>
            <a:endParaRPr lang="tr-TR" dirty="0"/>
          </a:p>
        </p:txBody>
      </p:sp>
      <p:sp>
        <p:nvSpPr>
          <p:cNvPr id="4" name="Slayt Numarası Yer Tutucusu 3">
            <a:extLst>
              <a:ext uri="{FF2B5EF4-FFF2-40B4-BE49-F238E27FC236}">
                <a16:creationId xmlns:a16="http://schemas.microsoft.com/office/drawing/2014/main" id="{A2E1523E-0A4F-4574-CC63-B661FB01F183}"/>
              </a:ext>
            </a:extLst>
          </p:cNvPr>
          <p:cNvSpPr>
            <a:spLocks noGrp="1"/>
          </p:cNvSpPr>
          <p:nvPr>
            <p:ph type="sldNum" sz="quarter" idx="10"/>
          </p:nvPr>
        </p:nvSpPr>
        <p:spPr/>
        <p:txBody>
          <a:bodyPr/>
          <a:lstStyle/>
          <a:p>
            <a:fld id="{A441AD09-E7FE-C54C-B695-FFDDF5D2FD6A}" type="slidenum">
              <a:rPr lang="en-TR" smtClean="0"/>
              <a:t>11</a:t>
            </a:fld>
            <a:endParaRPr lang="en-TR"/>
          </a:p>
        </p:txBody>
      </p:sp>
    </p:spTree>
    <p:extLst>
      <p:ext uri="{BB962C8B-B14F-4D97-AF65-F5344CB8AC3E}">
        <p14:creationId xmlns:p14="http://schemas.microsoft.com/office/powerpoint/2010/main" val="1673356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AD402-B1B8-E1B0-46D6-B3D8AFB66D19}"/>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B1BADB6-1757-DED7-8894-2FE0C30B8DDF}"/>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386DADD-D0B0-0948-5C80-DD9597636EEE}"/>
              </a:ext>
            </a:extLst>
          </p:cNvPr>
          <p:cNvSpPr>
            <a:spLocks noGrp="1"/>
          </p:cNvSpPr>
          <p:nvPr>
            <p:ph type="body" idx="1"/>
          </p:nvPr>
        </p:nvSpPr>
        <p:spPr/>
        <p:txBody>
          <a:bodyPr/>
          <a:lstStyle/>
          <a:p>
            <a:endParaRPr lang="tr-TR" dirty="0"/>
          </a:p>
          <a:p>
            <a:r>
              <a:rPr lang="tr-TR" b="1" dirty="0"/>
              <a:t>Dünya Sağlık Örgütü Tütün Kontrolü Çerçeve Sözleşmesi (WHO FCTC)</a:t>
            </a:r>
            <a:r>
              <a:rPr lang="tr-TR" dirty="0"/>
              <a:t>, WHO himayesinde müzakere edilen ilk uluslararası antlaşmadır. 21 Mayıs 2003'te Dünya Sağlık Asamblesi tarafından kabul edilmiş ve 27 Şubat 2005'te yürürlüğe girmiştir. O tarihten bu yana, Birleşmiş Milletler tarihinde en hızlı ve en yaygın şekilde benimsenen antlaşmalardan biri olmuştur.</a:t>
            </a:r>
          </a:p>
          <a:p>
            <a:endParaRPr lang="tr-TR" dirty="0"/>
          </a:p>
          <a:p>
            <a:r>
              <a:rPr lang="tr-TR" dirty="0"/>
              <a:t>WHO FCTC, </a:t>
            </a:r>
            <a:r>
              <a:rPr lang="tr-TR" b="1" dirty="0"/>
              <a:t>tütün salgınının küreselleşmesine</a:t>
            </a:r>
            <a:r>
              <a:rPr lang="tr-TR" dirty="0"/>
              <a:t> yanıt olarak geliştirilmiş, kanıta dayalı bir antlaşmadır ve </a:t>
            </a:r>
            <a:r>
              <a:rPr lang="tr-TR" b="1" dirty="0"/>
              <a:t>tüm insanların en yüksek sağlık standartlarına sahip olma hakkını</a:t>
            </a:r>
            <a:r>
              <a:rPr lang="tr-TR" dirty="0"/>
              <a:t> yeniden teyit eder. Bu sözleşme, </a:t>
            </a:r>
            <a:r>
              <a:rPr lang="tr-TR" b="1" dirty="0"/>
              <a:t>halk sağlığının teşviki</a:t>
            </a:r>
            <a:r>
              <a:rPr lang="tr-TR" dirty="0"/>
              <a:t> açısından bir dönüm noktasıdır ve uluslararası sağlık iş birliği için yeni yasal boyutlar sağlar.</a:t>
            </a:r>
          </a:p>
          <a:p>
            <a:endParaRPr lang="tr-TR" dirty="0"/>
          </a:p>
        </p:txBody>
      </p:sp>
      <p:sp>
        <p:nvSpPr>
          <p:cNvPr id="4" name="Slayt Numarası Yer Tutucusu 3">
            <a:extLst>
              <a:ext uri="{FF2B5EF4-FFF2-40B4-BE49-F238E27FC236}">
                <a16:creationId xmlns:a16="http://schemas.microsoft.com/office/drawing/2014/main" id="{1DD17809-603A-AEB7-F1AB-6D0CFD0C39EF}"/>
              </a:ext>
            </a:extLst>
          </p:cNvPr>
          <p:cNvSpPr>
            <a:spLocks noGrp="1"/>
          </p:cNvSpPr>
          <p:nvPr>
            <p:ph type="sldNum" sz="quarter" idx="10"/>
          </p:nvPr>
        </p:nvSpPr>
        <p:spPr/>
        <p:txBody>
          <a:bodyPr/>
          <a:lstStyle/>
          <a:p>
            <a:fld id="{A441AD09-E7FE-C54C-B695-FFDDF5D2FD6A}" type="slidenum">
              <a:rPr lang="en-TR" smtClean="0"/>
              <a:t>12</a:t>
            </a:fld>
            <a:endParaRPr lang="en-TR"/>
          </a:p>
        </p:txBody>
      </p:sp>
    </p:spTree>
    <p:extLst>
      <p:ext uri="{BB962C8B-B14F-4D97-AF65-F5344CB8AC3E}">
        <p14:creationId xmlns:p14="http://schemas.microsoft.com/office/powerpoint/2010/main" val="292875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FD62E-79E3-8ACD-63C0-1F4D0B3EAAA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7D99F01-8C18-865A-7588-459A8B9B501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B4185BE-998F-83DD-BD2C-77C43771AE97}"/>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143C354D-D027-D49B-91F2-A156A61182F0}"/>
              </a:ext>
            </a:extLst>
          </p:cNvPr>
          <p:cNvSpPr>
            <a:spLocks noGrp="1"/>
          </p:cNvSpPr>
          <p:nvPr>
            <p:ph type="sldNum" sz="quarter" idx="10"/>
          </p:nvPr>
        </p:nvSpPr>
        <p:spPr/>
        <p:txBody>
          <a:bodyPr/>
          <a:lstStyle/>
          <a:p>
            <a:fld id="{A441AD09-E7FE-C54C-B695-FFDDF5D2FD6A}" type="slidenum">
              <a:rPr lang="en-TR" smtClean="0"/>
              <a:t>13</a:t>
            </a:fld>
            <a:endParaRPr lang="en-TR"/>
          </a:p>
        </p:txBody>
      </p:sp>
    </p:spTree>
    <p:extLst>
      <p:ext uri="{BB962C8B-B14F-4D97-AF65-F5344CB8AC3E}">
        <p14:creationId xmlns:p14="http://schemas.microsoft.com/office/powerpoint/2010/main" val="118006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89A82-45D2-B815-9FC6-DDE510B6011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5D66D82-519B-536F-3B4E-1BDFBB5D9E2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62BA561-4CD9-FC78-64F8-6F87058FDC7E}"/>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D1D61A28-1EFB-4A7F-0F0A-C6E7B2B33308}"/>
              </a:ext>
            </a:extLst>
          </p:cNvPr>
          <p:cNvSpPr>
            <a:spLocks noGrp="1"/>
          </p:cNvSpPr>
          <p:nvPr>
            <p:ph type="sldNum" sz="quarter" idx="10"/>
          </p:nvPr>
        </p:nvSpPr>
        <p:spPr/>
        <p:txBody>
          <a:bodyPr/>
          <a:lstStyle/>
          <a:p>
            <a:fld id="{A441AD09-E7FE-C54C-B695-FFDDF5D2FD6A}" type="slidenum">
              <a:rPr lang="en-TR" smtClean="0"/>
              <a:t>14</a:t>
            </a:fld>
            <a:endParaRPr lang="en-TR"/>
          </a:p>
        </p:txBody>
      </p:sp>
    </p:spTree>
    <p:extLst>
      <p:ext uri="{BB962C8B-B14F-4D97-AF65-F5344CB8AC3E}">
        <p14:creationId xmlns:p14="http://schemas.microsoft.com/office/powerpoint/2010/main" val="4227787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FEFF3-B51F-1497-F832-D663FCA8A9B3}"/>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C14FD05-1E7D-40AF-1CEA-68479DC7009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854C629-85D4-B3C9-B589-0FD40DAAFC48}"/>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41CBA79B-8009-0E8A-E275-2E5E814A2380}"/>
              </a:ext>
            </a:extLst>
          </p:cNvPr>
          <p:cNvSpPr>
            <a:spLocks noGrp="1"/>
          </p:cNvSpPr>
          <p:nvPr>
            <p:ph type="sldNum" sz="quarter" idx="10"/>
          </p:nvPr>
        </p:nvSpPr>
        <p:spPr/>
        <p:txBody>
          <a:bodyPr/>
          <a:lstStyle/>
          <a:p>
            <a:fld id="{A441AD09-E7FE-C54C-B695-FFDDF5D2FD6A}" type="slidenum">
              <a:rPr lang="en-TR" smtClean="0"/>
              <a:t>15</a:t>
            </a:fld>
            <a:endParaRPr lang="en-TR"/>
          </a:p>
        </p:txBody>
      </p:sp>
    </p:spTree>
    <p:extLst>
      <p:ext uri="{BB962C8B-B14F-4D97-AF65-F5344CB8AC3E}">
        <p14:creationId xmlns:p14="http://schemas.microsoft.com/office/powerpoint/2010/main" val="41133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1" dirty="0"/>
              <a:t>Tek Sözleşme: </a:t>
            </a:r>
            <a:r>
              <a:rPr lang="tr-TR" dirty="0"/>
              <a:t>Uyuşturucu maddeler, 1961 tarihli ve 1972’de değiştirilen Birleşmiş Milletler Tek Sözleşmesi kapsamında sınıflandırılarak uluslararası denetim altına alınmıştır. Tek Sözleşme, uyuşturucuların üretimini, imalatını, ihracatını, ithalatını, dağıtımını, ticaretini, kullanımını ve bulundurulmasını 'yalnızca tıbbi ve bilimsel amaçlarla' sınırlandırmaktadır.</a:t>
            </a:r>
          </a:p>
          <a:p>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t>1967 yılında Türkiye de bu sözleşmeyi imzalamıştır. </a:t>
            </a:r>
          </a:p>
          <a:p>
            <a:endParaRPr lang="tr-TR" dirty="0"/>
          </a:p>
          <a:p>
            <a:endParaRPr lang="tr-TR" dirty="0"/>
          </a:p>
          <a:p>
            <a:r>
              <a:rPr lang="tr-TR" b="1" dirty="0"/>
              <a:t>1971 Sözleşmesi</a:t>
            </a:r>
            <a:r>
              <a:rPr lang="tr-TR" dirty="0"/>
              <a:t>, bazı ülkelerde halk sağlığı ve sosyal sorunlara yol açan merkezi sinir sistemi uyarıcıları, sedatif-hipnotikler ve </a:t>
            </a:r>
            <a:r>
              <a:rPr lang="tr-TR" dirty="0" err="1"/>
              <a:t>halüsinojenler</a:t>
            </a:r>
            <a:r>
              <a:rPr lang="tr-TR" dirty="0"/>
              <a:t> gibi belirli psikotrop maddelerin kötüye kullanımı ve yasadışı dolaşımını sınırlamak amacıyla kabul edilmiştir.</a:t>
            </a:r>
          </a:p>
          <a:p>
            <a:r>
              <a:rPr lang="tr-TR" dirty="0"/>
              <a:t>1971 Sözleşmesi’ne taraf olanlar, (i) psikotrop maddelerin kullanımını tıbbi ve bilimsel amaçlarla sınırlamak ve (ii) bu amaçlar için erişilebilirliğini sağlamak şeklindeki iki amaca uymalıdır.</a:t>
            </a:r>
          </a:p>
          <a:p>
            <a:r>
              <a:rPr lang="tr-TR" dirty="0"/>
              <a:t>Hükümetler, psikotrop maddelerin üretimi, ithalatı ve ihracatına ilişkin istatistiksel verileri, bu amaçla sağlanan formlar aracılığıyla </a:t>
            </a:r>
            <a:r>
              <a:rPr lang="tr-TR" dirty="0" err="1"/>
              <a:t>INCB’ye</a:t>
            </a:r>
            <a:r>
              <a:rPr lang="tr-TR" dirty="0"/>
              <a:t> sunmak zorundadır. Ek olarak, Ekonomik ve Sosyal Konsey'in tavsiyeleri doğrultusunda psikotrop maddeler hakkında tamamlayıcı bilgiler sağlamalıdırlar.</a:t>
            </a:r>
          </a:p>
          <a:p>
            <a:endParaRPr lang="tr-TR" b="1" dirty="0"/>
          </a:p>
          <a:p>
            <a:r>
              <a:rPr lang="tr-TR" b="1" dirty="0"/>
              <a:t>1988 tarihli Sözleşme, </a:t>
            </a:r>
            <a:r>
              <a:rPr lang="tr-TR" dirty="0"/>
              <a:t>uyuşturucu ve psikotrop maddelerin uluslararası boyuta sahip yasa dışı ticaretinin çeşitli yönleriyle mücadelede taraflar arasında iş birliğini teşvik etmeyi amaçlamaktadır. Sözleşme uyarınca, taraflar kendi ulusal mevzuat sistemleri çerçevesinde sözleşmenin gerektirdiği yasama ve idari tedbirleri almakla yükümlüdür.</a:t>
            </a:r>
          </a:p>
          <a:p>
            <a:endParaRPr lang="tr-TR" dirty="0"/>
          </a:p>
          <a:p>
            <a:endParaRPr lang="tr-TR" dirty="0"/>
          </a:p>
          <a:p>
            <a:endParaRPr lang="tr-TR" dirty="0"/>
          </a:p>
          <a:p>
            <a:endParaRPr lang="tr-TR" dirty="0"/>
          </a:p>
        </p:txBody>
      </p:sp>
      <p:sp>
        <p:nvSpPr>
          <p:cNvPr id="4" name="Slayt Numarası Yer Tutucusu 3"/>
          <p:cNvSpPr>
            <a:spLocks noGrp="1"/>
          </p:cNvSpPr>
          <p:nvPr>
            <p:ph type="sldNum" sz="quarter" idx="5"/>
          </p:nvPr>
        </p:nvSpPr>
        <p:spPr/>
        <p:txBody>
          <a:bodyPr/>
          <a:lstStyle/>
          <a:p>
            <a:fld id="{A441AD09-E7FE-C54C-B695-FFDDF5D2FD6A}" type="slidenum">
              <a:rPr lang="en-TR" smtClean="0"/>
              <a:t>16</a:t>
            </a:fld>
            <a:endParaRPr lang="en-TR"/>
          </a:p>
        </p:txBody>
      </p:sp>
    </p:spTree>
    <p:extLst>
      <p:ext uri="{BB962C8B-B14F-4D97-AF65-F5344CB8AC3E}">
        <p14:creationId xmlns:p14="http://schemas.microsoft.com/office/powerpoint/2010/main" val="293070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B8331-C08D-68BD-1F5F-313F6E7C03E6}"/>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715C2FE-9E3F-45D4-7918-6408C3FDA1E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B0AAD75-7C40-0EA3-62C4-5BDDF9737EED}"/>
              </a:ext>
            </a:extLst>
          </p:cNvPr>
          <p:cNvSpPr>
            <a:spLocks noGrp="1"/>
          </p:cNvSpPr>
          <p:nvPr>
            <p:ph type="body" idx="1"/>
          </p:nvPr>
        </p:nvSpPr>
        <p:spPr/>
        <p:txBody>
          <a:bodyPr/>
          <a:lstStyle/>
          <a:p>
            <a:r>
              <a:rPr lang="tr-TR" b="0" i="0" dirty="0">
                <a:solidFill>
                  <a:srgbClr val="000000"/>
                </a:solidFill>
                <a:effectLst/>
                <a:latin typeface="Roboto Medium" panose="02000000000000000000" pitchFamily="2" charset="0"/>
              </a:rPr>
              <a:t>14.2.2019 tarih ve 2019/2 sayılı Cumhurbaşkanlığı Genelgesiyle </a:t>
            </a:r>
            <a:r>
              <a:rPr lang="tr-TR" b="1" i="0" dirty="0">
                <a:solidFill>
                  <a:srgbClr val="000000"/>
                </a:solidFill>
                <a:effectLst/>
                <a:latin typeface="Roboto Black" panose="02000000000000000000" pitchFamily="2" charset="0"/>
              </a:rPr>
              <a:t>Bağımlılıkla Mücadele Yüksek Kurulu (BMYK), </a:t>
            </a:r>
            <a:r>
              <a:rPr lang="tr-TR" b="0" i="0" dirty="0">
                <a:solidFill>
                  <a:srgbClr val="000000"/>
                </a:solidFill>
                <a:effectLst/>
                <a:latin typeface="Roboto Medium" panose="02000000000000000000" pitchFamily="2" charset="0"/>
              </a:rPr>
              <a:t>Cumhurbaşkanı Yardımcısı başkanlığında 11 bakan (Adalet; Aile ve Sosyal Hizmetler; Çevre, Şehircilik ve İklim Değişikliği; Gençlik ve Spor; Hazine ve Maliye; İçişleri; Milli Eğitim; Sağlık; Tarım ve Orman; Ticaret; Ulaştırma ve Altyapı Bakanları) ile Cumhurbaşkanlığı Sağlık ve Gıda Politikaları Kurulu Başkanvekilinin katılımıyla yeniden oluşturulmuştur. Ülkemizde bağımlılıkla mücadele çalışmaları Bağımlılıkla Mücadele Yüksek Kurulu (BMYK)’</a:t>
            </a:r>
            <a:r>
              <a:rPr lang="tr-TR" b="0" i="0" dirty="0" err="1">
                <a:solidFill>
                  <a:srgbClr val="000000"/>
                </a:solidFill>
                <a:effectLst/>
                <a:latin typeface="Roboto Medium" panose="02000000000000000000" pitchFamily="2" charset="0"/>
              </a:rPr>
              <a:t>nun</a:t>
            </a:r>
            <a:r>
              <a:rPr lang="tr-TR" b="0" i="0" dirty="0">
                <a:solidFill>
                  <a:srgbClr val="000000"/>
                </a:solidFill>
                <a:effectLst/>
                <a:latin typeface="Roboto Medium" panose="02000000000000000000" pitchFamily="2" charset="0"/>
              </a:rPr>
              <a:t> oluşturacağı strateji ve eylem planları çerçevesinde görev icra etmek üzere oluşturulmuş olan Bağımlılıkla Mücadele Kurulu, Bağımlılıkla Mücadele Teknik Kurulu ve Bağımlılıkla Mücadele İl Koordinasyon Kurulları eliyle yürütülmektedir.</a:t>
            </a:r>
          </a:p>
          <a:p>
            <a:endParaRPr lang="tr-TR" b="0" i="0" dirty="0">
              <a:solidFill>
                <a:srgbClr val="000000"/>
              </a:solidFill>
              <a:effectLst/>
              <a:latin typeface="Roboto Medium" panose="02000000000000000000" pitchFamily="2" charset="0"/>
            </a:endParaRPr>
          </a:p>
          <a:p>
            <a:endParaRPr lang="tr-TR" dirty="0"/>
          </a:p>
          <a:p>
            <a:endParaRPr lang="tr-TR" dirty="0"/>
          </a:p>
        </p:txBody>
      </p:sp>
      <p:sp>
        <p:nvSpPr>
          <p:cNvPr id="4" name="Slayt Numarası Yer Tutucusu 3">
            <a:extLst>
              <a:ext uri="{FF2B5EF4-FFF2-40B4-BE49-F238E27FC236}">
                <a16:creationId xmlns:a16="http://schemas.microsoft.com/office/drawing/2014/main" id="{B65FA08A-EEDC-0610-0AB0-55A6A7B06EE2}"/>
              </a:ext>
            </a:extLst>
          </p:cNvPr>
          <p:cNvSpPr>
            <a:spLocks noGrp="1"/>
          </p:cNvSpPr>
          <p:nvPr>
            <p:ph type="sldNum" sz="quarter" idx="10"/>
          </p:nvPr>
        </p:nvSpPr>
        <p:spPr/>
        <p:txBody>
          <a:bodyPr/>
          <a:lstStyle/>
          <a:p>
            <a:fld id="{A441AD09-E7FE-C54C-B695-FFDDF5D2FD6A}" type="slidenum">
              <a:rPr lang="en-TR" smtClean="0"/>
              <a:t>17</a:t>
            </a:fld>
            <a:endParaRPr lang="en-TR"/>
          </a:p>
        </p:txBody>
      </p:sp>
    </p:spTree>
    <p:extLst>
      <p:ext uri="{BB962C8B-B14F-4D97-AF65-F5344CB8AC3E}">
        <p14:creationId xmlns:p14="http://schemas.microsoft.com/office/powerpoint/2010/main" val="103567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B926-1387-CC45-9CE7-64136A99805D}"/>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147BF16-171D-1C1D-DC3B-9281BC26B56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724E2B98-C9FD-A74A-FC7B-8E4DB93164B4}"/>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63F608A1-9641-7AB6-5A15-908551720F09}"/>
              </a:ext>
            </a:extLst>
          </p:cNvPr>
          <p:cNvSpPr>
            <a:spLocks noGrp="1"/>
          </p:cNvSpPr>
          <p:nvPr>
            <p:ph type="sldNum" sz="quarter" idx="10"/>
          </p:nvPr>
        </p:nvSpPr>
        <p:spPr/>
        <p:txBody>
          <a:bodyPr/>
          <a:lstStyle/>
          <a:p>
            <a:fld id="{A441AD09-E7FE-C54C-B695-FFDDF5D2FD6A}" type="slidenum">
              <a:rPr lang="en-TR" smtClean="0"/>
              <a:t>18</a:t>
            </a:fld>
            <a:endParaRPr lang="en-TR"/>
          </a:p>
        </p:txBody>
      </p:sp>
    </p:spTree>
    <p:extLst>
      <p:ext uri="{BB962C8B-B14F-4D97-AF65-F5344CB8AC3E}">
        <p14:creationId xmlns:p14="http://schemas.microsoft.com/office/powerpoint/2010/main" val="219628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DD3EA-E191-D1D6-DFC1-1FC4E082931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B02459B1-6578-5EA1-EA02-1395E4AACCC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C2DD5AE-B5CB-6E3D-94C7-D0BBA6C0AE5B}"/>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5A0F536A-BA1F-4ACE-255B-1F8828686179}"/>
              </a:ext>
            </a:extLst>
          </p:cNvPr>
          <p:cNvSpPr>
            <a:spLocks noGrp="1"/>
          </p:cNvSpPr>
          <p:nvPr>
            <p:ph type="sldNum" sz="quarter" idx="10"/>
          </p:nvPr>
        </p:nvSpPr>
        <p:spPr/>
        <p:txBody>
          <a:bodyPr/>
          <a:lstStyle/>
          <a:p>
            <a:fld id="{A441AD09-E7FE-C54C-B695-FFDDF5D2FD6A}" type="slidenum">
              <a:rPr lang="en-TR" smtClean="0"/>
              <a:t>19</a:t>
            </a:fld>
            <a:endParaRPr lang="en-TR"/>
          </a:p>
        </p:txBody>
      </p:sp>
    </p:spTree>
    <p:extLst>
      <p:ext uri="{BB962C8B-B14F-4D97-AF65-F5344CB8AC3E}">
        <p14:creationId xmlns:p14="http://schemas.microsoft.com/office/powerpoint/2010/main" val="827115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EACE1-5EF3-F358-F478-AB0917BC2C0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E3F5ADA9-B8C8-4B30-63C9-B20A335D721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83FCE46-77C8-44BF-5D89-E7832EF379C9}"/>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0B8B28BF-38B1-69CA-F851-61FDDB9D88FB}"/>
              </a:ext>
            </a:extLst>
          </p:cNvPr>
          <p:cNvSpPr>
            <a:spLocks noGrp="1"/>
          </p:cNvSpPr>
          <p:nvPr>
            <p:ph type="sldNum" sz="quarter" idx="10"/>
          </p:nvPr>
        </p:nvSpPr>
        <p:spPr/>
        <p:txBody>
          <a:bodyPr/>
          <a:lstStyle/>
          <a:p>
            <a:fld id="{A441AD09-E7FE-C54C-B695-FFDDF5D2FD6A}" type="slidenum">
              <a:rPr lang="en-TR" smtClean="0"/>
              <a:t>20</a:t>
            </a:fld>
            <a:endParaRPr lang="en-TR"/>
          </a:p>
        </p:txBody>
      </p:sp>
    </p:spTree>
    <p:extLst>
      <p:ext uri="{BB962C8B-B14F-4D97-AF65-F5344CB8AC3E}">
        <p14:creationId xmlns:p14="http://schemas.microsoft.com/office/powerpoint/2010/main" val="323700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EC91-FCF3-9194-353C-B4278C17DE9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C995FE2C-9C6B-3870-D438-70E7F82D254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BD8BC915-4F6A-87CF-4660-119C9676F254}"/>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515D0CC3-8CB8-C436-553B-FEB862B5D656}"/>
              </a:ext>
            </a:extLst>
          </p:cNvPr>
          <p:cNvSpPr>
            <a:spLocks noGrp="1"/>
          </p:cNvSpPr>
          <p:nvPr>
            <p:ph type="sldNum" sz="quarter" idx="10"/>
          </p:nvPr>
        </p:nvSpPr>
        <p:spPr/>
        <p:txBody>
          <a:bodyPr/>
          <a:lstStyle/>
          <a:p>
            <a:fld id="{A441AD09-E7FE-C54C-B695-FFDDF5D2FD6A}" type="slidenum">
              <a:rPr lang="en-TR" smtClean="0"/>
              <a:t>3</a:t>
            </a:fld>
            <a:endParaRPr lang="en-TR"/>
          </a:p>
        </p:txBody>
      </p:sp>
    </p:spTree>
    <p:extLst>
      <p:ext uri="{BB962C8B-B14F-4D97-AF65-F5344CB8AC3E}">
        <p14:creationId xmlns:p14="http://schemas.microsoft.com/office/powerpoint/2010/main" val="4108560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F7F3C-6952-1D20-95E9-2F848A48D782}"/>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16935F65-D0AE-3F64-3E40-0150855C02C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A884363-35D5-BD72-600B-4BDCBE1F7894}"/>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B306B262-AFBE-FF53-1F51-A2548F6BAE06}"/>
              </a:ext>
            </a:extLst>
          </p:cNvPr>
          <p:cNvSpPr>
            <a:spLocks noGrp="1"/>
          </p:cNvSpPr>
          <p:nvPr>
            <p:ph type="sldNum" sz="quarter" idx="10"/>
          </p:nvPr>
        </p:nvSpPr>
        <p:spPr/>
        <p:txBody>
          <a:bodyPr/>
          <a:lstStyle/>
          <a:p>
            <a:fld id="{A441AD09-E7FE-C54C-B695-FFDDF5D2FD6A}" type="slidenum">
              <a:rPr lang="en-TR" smtClean="0"/>
              <a:t>21</a:t>
            </a:fld>
            <a:endParaRPr lang="en-TR"/>
          </a:p>
        </p:txBody>
      </p:sp>
    </p:spTree>
    <p:extLst>
      <p:ext uri="{BB962C8B-B14F-4D97-AF65-F5344CB8AC3E}">
        <p14:creationId xmlns:p14="http://schemas.microsoft.com/office/powerpoint/2010/main" val="1921105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9F70CE8A-99A3-4380-BE71-DBC477F8A2A2}" type="slidenum">
              <a:rPr lang="tr-TR" smtClean="0"/>
              <a:t>23</a:t>
            </a:fld>
            <a:endParaRPr lang="tr-TR"/>
          </a:p>
        </p:txBody>
      </p:sp>
    </p:spTree>
    <p:extLst>
      <p:ext uri="{BB962C8B-B14F-4D97-AF65-F5344CB8AC3E}">
        <p14:creationId xmlns:p14="http://schemas.microsoft.com/office/powerpoint/2010/main" val="127244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63776-542A-5836-2863-E5ABABBB4EAB}"/>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4A0C417-3567-5B6A-6F80-FA648D895C0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6C141E44-9A0B-5812-10E4-675E7677BD36}"/>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FC903C36-8298-D911-6F4D-D68196D8F5D5}"/>
              </a:ext>
            </a:extLst>
          </p:cNvPr>
          <p:cNvSpPr>
            <a:spLocks noGrp="1"/>
          </p:cNvSpPr>
          <p:nvPr>
            <p:ph type="sldNum" sz="quarter" idx="10"/>
          </p:nvPr>
        </p:nvSpPr>
        <p:spPr/>
        <p:txBody>
          <a:bodyPr/>
          <a:lstStyle/>
          <a:p>
            <a:fld id="{A441AD09-E7FE-C54C-B695-FFDDF5D2FD6A}" type="slidenum">
              <a:rPr lang="en-TR" smtClean="0"/>
              <a:t>4</a:t>
            </a:fld>
            <a:endParaRPr lang="en-TR"/>
          </a:p>
        </p:txBody>
      </p:sp>
    </p:spTree>
    <p:extLst>
      <p:ext uri="{BB962C8B-B14F-4D97-AF65-F5344CB8AC3E}">
        <p14:creationId xmlns:p14="http://schemas.microsoft.com/office/powerpoint/2010/main" val="4124111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6A62E-643F-73DD-7F98-80BE9A15A14A}"/>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AC302766-E7D8-E9F6-7343-C8E7B04AFE2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43B3992-5508-DF46-C54F-D4EA4C9504E7}"/>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238E2030-091B-0491-BA72-5A631A2F99A0}"/>
              </a:ext>
            </a:extLst>
          </p:cNvPr>
          <p:cNvSpPr>
            <a:spLocks noGrp="1"/>
          </p:cNvSpPr>
          <p:nvPr>
            <p:ph type="sldNum" sz="quarter" idx="10"/>
          </p:nvPr>
        </p:nvSpPr>
        <p:spPr/>
        <p:txBody>
          <a:bodyPr/>
          <a:lstStyle/>
          <a:p>
            <a:fld id="{A441AD09-E7FE-C54C-B695-FFDDF5D2FD6A}" type="slidenum">
              <a:rPr lang="en-TR" smtClean="0"/>
              <a:t>5</a:t>
            </a:fld>
            <a:endParaRPr lang="en-TR"/>
          </a:p>
        </p:txBody>
      </p:sp>
    </p:spTree>
    <p:extLst>
      <p:ext uri="{BB962C8B-B14F-4D97-AF65-F5344CB8AC3E}">
        <p14:creationId xmlns:p14="http://schemas.microsoft.com/office/powerpoint/2010/main" val="287471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8F585-10A2-822A-C5BC-245B4E988A2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C5D8C11-6909-6F50-9AC4-177964A1B76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093019A7-EB52-58B9-7A72-12B6F1BD8649}"/>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7A63D1A9-D5CE-BDDD-DFCD-A900EA754B7C}"/>
              </a:ext>
            </a:extLst>
          </p:cNvPr>
          <p:cNvSpPr>
            <a:spLocks noGrp="1"/>
          </p:cNvSpPr>
          <p:nvPr>
            <p:ph type="sldNum" sz="quarter" idx="10"/>
          </p:nvPr>
        </p:nvSpPr>
        <p:spPr/>
        <p:txBody>
          <a:bodyPr/>
          <a:lstStyle/>
          <a:p>
            <a:fld id="{A441AD09-E7FE-C54C-B695-FFDDF5D2FD6A}" type="slidenum">
              <a:rPr lang="en-TR" smtClean="0"/>
              <a:t>6</a:t>
            </a:fld>
            <a:endParaRPr lang="en-TR"/>
          </a:p>
        </p:txBody>
      </p:sp>
    </p:spTree>
    <p:extLst>
      <p:ext uri="{BB962C8B-B14F-4D97-AF65-F5344CB8AC3E}">
        <p14:creationId xmlns:p14="http://schemas.microsoft.com/office/powerpoint/2010/main" val="5601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9D9BD-4F04-3195-8946-1BC5D5EC8FC5}"/>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9754C28B-A7F9-C43F-856E-E1BC5E152C3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BC8B00E-36EE-8CC9-38C0-4B7A99D72EC6}"/>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CFC351C8-4973-8528-B68A-8AA3CF9C50CE}"/>
              </a:ext>
            </a:extLst>
          </p:cNvPr>
          <p:cNvSpPr>
            <a:spLocks noGrp="1"/>
          </p:cNvSpPr>
          <p:nvPr>
            <p:ph type="sldNum" sz="quarter" idx="10"/>
          </p:nvPr>
        </p:nvSpPr>
        <p:spPr/>
        <p:txBody>
          <a:bodyPr/>
          <a:lstStyle/>
          <a:p>
            <a:fld id="{A441AD09-E7FE-C54C-B695-FFDDF5D2FD6A}" type="slidenum">
              <a:rPr lang="en-TR" smtClean="0"/>
              <a:t>7</a:t>
            </a:fld>
            <a:endParaRPr lang="en-TR"/>
          </a:p>
        </p:txBody>
      </p:sp>
    </p:spTree>
    <p:extLst>
      <p:ext uri="{BB962C8B-B14F-4D97-AF65-F5344CB8AC3E}">
        <p14:creationId xmlns:p14="http://schemas.microsoft.com/office/powerpoint/2010/main" val="3740260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0B37C-9CE2-4A71-9AAB-622772012BD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847FA439-A392-DDB4-5F6C-51F668E7458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6F78A2E-A19E-D63C-23D7-54A9B7044BE4}"/>
              </a:ext>
            </a:extLst>
          </p:cNvPr>
          <p:cNvSpPr>
            <a:spLocks noGrp="1"/>
          </p:cNvSpPr>
          <p:nvPr>
            <p:ph type="body" idx="1"/>
          </p:nvPr>
        </p:nvSpPr>
        <p:spPr/>
        <p:txBody>
          <a:bodyPr/>
          <a:lstStyle/>
          <a:p>
            <a:r>
              <a:rPr lang="tr-TR" baseline="0" dirty="0"/>
              <a:t>.</a:t>
            </a:r>
            <a:endParaRPr lang="tr-TR" dirty="0"/>
          </a:p>
        </p:txBody>
      </p:sp>
      <p:sp>
        <p:nvSpPr>
          <p:cNvPr id="4" name="Slayt Numarası Yer Tutucusu 3">
            <a:extLst>
              <a:ext uri="{FF2B5EF4-FFF2-40B4-BE49-F238E27FC236}">
                <a16:creationId xmlns:a16="http://schemas.microsoft.com/office/drawing/2014/main" id="{B40EC487-DB7B-D139-8285-234A9B7DDBFC}"/>
              </a:ext>
            </a:extLst>
          </p:cNvPr>
          <p:cNvSpPr>
            <a:spLocks noGrp="1"/>
          </p:cNvSpPr>
          <p:nvPr>
            <p:ph type="sldNum" sz="quarter" idx="10"/>
          </p:nvPr>
        </p:nvSpPr>
        <p:spPr/>
        <p:txBody>
          <a:bodyPr/>
          <a:lstStyle/>
          <a:p>
            <a:fld id="{A441AD09-E7FE-C54C-B695-FFDDF5D2FD6A}" type="slidenum">
              <a:rPr lang="en-TR" smtClean="0"/>
              <a:t>8</a:t>
            </a:fld>
            <a:endParaRPr lang="en-TR"/>
          </a:p>
        </p:txBody>
      </p:sp>
    </p:spTree>
    <p:extLst>
      <p:ext uri="{BB962C8B-B14F-4D97-AF65-F5344CB8AC3E}">
        <p14:creationId xmlns:p14="http://schemas.microsoft.com/office/powerpoint/2010/main" val="156657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9E061-AA63-61A0-D483-4A0BD08B6EA8}"/>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FC518069-EB0A-3335-60D9-31A53861DE1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11CC511C-7D7A-E39B-B2FF-2E5858DC1B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Madde kullanan kişilerin madde kullanmayı bırakmasını, madde kullanmış ve bırakmış kişilerin yeniden bağımlılık geliştirmesini önlemeyi ve madde kullanımıyla ortaya çıkan zararları (bulaşıcı hastalıklar, suça itilme, fiziksel zararlar) azaltmayı sağlamaya yönelik çalışmalar </a:t>
            </a:r>
          </a:p>
          <a:p>
            <a:r>
              <a:rPr lang="tr-TR" baseline="0" dirty="0"/>
              <a:t>.</a:t>
            </a:r>
            <a:endParaRPr lang="tr-TR" dirty="0"/>
          </a:p>
        </p:txBody>
      </p:sp>
      <p:sp>
        <p:nvSpPr>
          <p:cNvPr id="4" name="Slayt Numarası Yer Tutucusu 3">
            <a:extLst>
              <a:ext uri="{FF2B5EF4-FFF2-40B4-BE49-F238E27FC236}">
                <a16:creationId xmlns:a16="http://schemas.microsoft.com/office/drawing/2014/main" id="{D35E30CE-1F42-1A87-FE72-D77D1B001A83}"/>
              </a:ext>
            </a:extLst>
          </p:cNvPr>
          <p:cNvSpPr>
            <a:spLocks noGrp="1"/>
          </p:cNvSpPr>
          <p:nvPr>
            <p:ph type="sldNum" sz="quarter" idx="10"/>
          </p:nvPr>
        </p:nvSpPr>
        <p:spPr/>
        <p:txBody>
          <a:bodyPr/>
          <a:lstStyle/>
          <a:p>
            <a:fld id="{A441AD09-E7FE-C54C-B695-FFDDF5D2FD6A}" type="slidenum">
              <a:rPr lang="en-TR" smtClean="0"/>
              <a:t>9</a:t>
            </a:fld>
            <a:endParaRPr lang="en-TR"/>
          </a:p>
        </p:txBody>
      </p:sp>
    </p:spTree>
    <p:extLst>
      <p:ext uri="{BB962C8B-B14F-4D97-AF65-F5344CB8AC3E}">
        <p14:creationId xmlns:p14="http://schemas.microsoft.com/office/powerpoint/2010/main" val="3033948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5CE1F-44BF-F908-AB34-221ED40A538F}"/>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2714670C-664D-42AC-F72B-72C5CBDE3DB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A0F4F0EE-EB45-F7B1-2271-7FF06AE757C1}"/>
              </a:ext>
            </a:extLst>
          </p:cNvPr>
          <p:cNvSpPr>
            <a:spLocks noGrp="1"/>
          </p:cNvSpPr>
          <p:nvPr>
            <p:ph type="body" idx="1"/>
          </p:nvPr>
        </p:nvSpPr>
        <p:spPr/>
        <p:txBody>
          <a:bodyPr/>
          <a:lstStyle/>
          <a:p>
            <a:r>
              <a:rPr lang="tr-TR" sz="1200" b="1" dirty="0"/>
              <a:t>UNODC: </a:t>
            </a:r>
            <a:r>
              <a:rPr lang="tr-TR" sz="1200" dirty="0"/>
              <a:t>Küresel uyuşturucu sorununu ele almak için çok yönlü bir strateji benimseyerek, kanıta dayalı hizmetleri, kapasite geliştirmeyi ve teknik desteği entegre ederek üye devletlere uyuşturucuların sağlık, sosyal ve ekonomik etkilerini ele alma araçlarını sunmaktadır. UNODC, adli tıp alanında en iyi uygulamaları geliştirmeye, kanıta dayalı uyuşturucu kullanımını önleme stratejilerini desteklemeye, uyuşturucu kullanım bozukluğu olan kişilerin tedavi, bakım ve rehabilitasyonunu sağlamaya ve kontrollü maddelere tıbbi erişimi güvence altına alırken, bu maddelerin tıbbi olmayan kullanımını önlemeye yönelik çalışmalar yürütmektedir.</a:t>
            </a:r>
          </a:p>
          <a:p>
            <a:endParaRPr lang="tr-TR" sz="1200" dirty="0"/>
          </a:p>
          <a:p>
            <a:r>
              <a:rPr lang="tr-TR" sz="1200" b="1" dirty="0"/>
              <a:t>INCB: </a:t>
            </a:r>
            <a:r>
              <a:rPr lang="tr-TR" sz="1800" dirty="0"/>
              <a:t>13 üyesi vardır ve her biri Birleşmiş Milletler Ekonomik ve Sosyal Konseyi tarafından beş yıllık bir süre için seçilir. Yasa dışı uyuşturucu üretimi, kaçakçılığı ve kullanımına ilişkin olarak INCB, ulusal ve uluslararası kontrol sistemlerindeki zayıflıkları tespit etmekte ve bu durumların düzeltilmesine katkıda bulunmaktadır. Ayrıca, INCB, yasa dışı uyuşturucu üretiminde kullanılan kimyasalları değerlendirerek, bunların uluslararası kontrol altına alınıp alınmaması gerektiğine karar vermekten sorumludur.</a:t>
            </a:r>
            <a:endParaRPr lang="tr-TR" sz="1200" dirty="0"/>
          </a:p>
          <a:p>
            <a:endParaRPr lang="tr-T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a:t>EUDA: </a:t>
            </a:r>
            <a:r>
              <a:rPr lang="tr-TR" sz="1200" b="0" dirty="0"/>
              <a:t>Ajans, AB kurumlarına ve </a:t>
            </a:r>
            <a:r>
              <a:rPr lang="tr-TR" sz="1200" dirty="0"/>
              <a:t>üye devletlere daha güvenilir bilgiler sağlayarak sürekli destek sunmaktadır. Karşılığında, ajansın uyuşturucu alanındaki bilgi katkıları Avrupa düzeyinde geniş bir şekilde yayılmaktadır. </a:t>
            </a:r>
            <a:r>
              <a:rPr lang="tr-TR" sz="1800" dirty="0"/>
              <a:t>EUDA, Avrupa Birliği'ne katılım sürecinin bir parçası olarak AB adayları ve potansiyel adaylarla, ayrıca Avrupa Komşuluk Politikası kapsamındaki komşu ülkelerle iş birliği yapmaktadır.</a:t>
            </a:r>
            <a:endParaRPr lang="tr-TR" sz="1200" b="0" i="0" dirty="0">
              <a:solidFill>
                <a:srgbClr val="1F1F1F"/>
              </a:solidFill>
              <a:effectLst/>
              <a:latin typeface="Google Sans"/>
            </a:endParaRPr>
          </a:p>
          <a:p>
            <a:endParaRPr lang="tr-TR" sz="1200" dirty="0"/>
          </a:p>
          <a:p>
            <a:endParaRPr lang="tr-TR" dirty="0"/>
          </a:p>
        </p:txBody>
      </p:sp>
      <p:sp>
        <p:nvSpPr>
          <p:cNvPr id="4" name="Slayt Numarası Yer Tutucusu 3">
            <a:extLst>
              <a:ext uri="{FF2B5EF4-FFF2-40B4-BE49-F238E27FC236}">
                <a16:creationId xmlns:a16="http://schemas.microsoft.com/office/drawing/2014/main" id="{B0D167D6-B33F-24D9-5BF2-DCD5EB75686A}"/>
              </a:ext>
            </a:extLst>
          </p:cNvPr>
          <p:cNvSpPr>
            <a:spLocks noGrp="1"/>
          </p:cNvSpPr>
          <p:nvPr>
            <p:ph type="sldNum" sz="quarter" idx="10"/>
          </p:nvPr>
        </p:nvSpPr>
        <p:spPr/>
        <p:txBody>
          <a:bodyPr/>
          <a:lstStyle/>
          <a:p>
            <a:fld id="{A441AD09-E7FE-C54C-B695-FFDDF5D2FD6A}" type="slidenum">
              <a:rPr lang="en-TR" smtClean="0"/>
              <a:t>10</a:t>
            </a:fld>
            <a:endParaRPr lang="en-TR"/>
          </a:p>
        </p:txBody>
      </p:sp>
    </p:spTree>
    <p:extLst>
      <p:ext uri="{BB962C8B-B14F-4D97-AF65-F5344CB8AC3E}">
        <p14:creationId xmlns:p14="http://schemas.microsoft.com/office/powerpoint/2010/main" val="289069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şlık Slaydı">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r>
              <a:rPr lang="tr-TR"/>
              <a:t>Asıl başlık stilini düzenlemek için tıklayın</a:t>
            </a:r>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r>
              <a:rPr lang="tr-TR"/>
              <a:t>Asıl alt başlık stilini düzenlemek için tıklayın</a:t>
            </a:r>
            <a:endParaRPr/>
          </a:p>
        </p:txBody>
      </p:sp>
      <p:sp>
        <p:nvSpPr>
          <p:cNvPr id="4" name="Holder 4"/>
          <p:cNvSpPr>
            <a:spLocks noGrp="1"/>
          </p:cNvSpPr>
          <p:nvPr>
            <p:ph type="ftr" sz="quarter" idx="5"/>
          </p:nvPr>
        </p:nvSpPr>
        <p:spPr>
          <a:xfrm>
            <a:off x="6835394" y="10517696"/>
            <a:ext cx="6433312" cy="565467"/>
          </a:xfrm>
          <a:prstGeom prst="rect">
            <a:avLst/>
          </a:prstGeom>
        </p:spPr>
        <p:txBody>
          <a:bodyPr lIns="0" tIns="0" rIns="0" bIns="0"/>
          <a:lstStyle>
            <a:lvl1pPr algn="ctr">
              <a:defRPr>
                <a:solidFill>
                  <a:schemeClr val="tx1">
                    <a:tint val="75000"/>
                  </a:schemeClr>
                </a:solidFill>
              </a:defRPr>
            </a:lvl1pPr>
          </a:lstStyle>
          <a:p>
            <a:endParaRPr lang="tr-TR"/>
          </a:p>
        </p:txBody>
      </p:sp>
      <p:sp>
        <p:nvSpPr>
          <p:cNvPr id="5" name="Holder 5"/>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A51F494B-E48F-4209-B389-DD80FD21BE20}" type="datetimeFigureOut">
              <a:rPr lang="tr-TR" smtClean="0"/>
              <a:t>12.08.2025</a:t>
            </a:fld>
            <a:endParaRPr lang="tr-TR"/>
          </a:p>
        </p:txBody>
      </p:sp>
      <p:sp>
        <p:nvSpPr>
          <p:cNvPr id="6" name="Holder 6"/>
          <p:cNvSpPr>
            <a:spLocks noGrp="1"/>
          </p:cNvSpPr>
          <p:nvPr>
            <p:ph type="sldNum" sz="quarter" idx="7"/>
          </p:nvPr>
        </p:nvSpPr>
        <p:spPr>
          <a:xfrm>
            <a:off x="14474953" y="10517696"/>
            <a:ext cx="4623943" cy="565467"/>
          </a:xfrm>
          <a:prstGeom prst="rect">
            <a:avLst/>
          </a:prstGeom>
        </p:spPr>
        <p:txBody>
          <a:bodyPr lIns="0" tIns="0" rIns="0" bIns="0"/>
          <a:lstStyle>
            <a:lvl1pPr algn="r">
              <a:defRPr>
                <a:solidFill>
                  <a:schemeClr val="tx1">
                    <a:tint val="75000"/>
                  </a:schemeClr>
                </a:solidFill>
              </a:defRPr>
            </a:lvl1pPr>
          </a:lstStyle>
          <a:p>
            <a:fld id="{6B931828-B41A-41B2-9925-AFD9F088FB80}" type="slidenum">
              <a:rPr lang="tr-TR" smtClean="0"/>
              <a:t>‹#›</a:t>
            </a:fld>
            <a:endParaRPr lang="tr-TR"/>
          </a:p>
        </p:txBody>
      </p:sp>
    </p:spTree>
    <p:extLst>
      <p:ext uri="{BB962C8B-B14F-4D97-AF65-F5344CB8AC3E}">
        <p14:creationId xmlns:p14="http://schemas.microsoft.com/office/powerpoint/2010/main" val="215928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78BC-8F5A-924B-AA4B-2F25DE251747}"/>
              </a:ext>
            </a:extLst>
          </p:cNvPr>
          <p:cNvSpPr>
            <a:spLocks noGrp="1"/>
          </p:cNvSpPr>
          <p:nvPr>
            <p:ph type="ctrTitle" hasCustomPrompt="1"/>
          </p:nvPr>
        </p:nvSpPr>
        <p:spPr>
          <a:xfrm>
            <a:off x="12033250" y="2673986"/>
            <a:ext cx="6472238" cy="3228339"/>
          </a:xfrm>
          <a:prstGeom prst="rect">
            <a:avLst/>
          </a:prstGeom>
        </p:spPr>
        <p:txBody>
          <a:bodyPr anchor="b"/>
          <a:lstStyle>
            <a:lvl1pPr algn="r">
              <a:defRPr sz="6000" b="1">
                <a:solidFill>
                  <a:schemeClr val="bg1"/>
                </a:solidFill>
                <a:latin typeface="Montserrat" pitchFamily="2" charset="77"/>
              </a:defRPr>
            </a:lvl1pPr>
          </a:lstStyle>
          <a:p>
            <a:r>
              <a:rPr lang="en-US" dirty="0"/>
              <a:t>Click to edit master title style</a:t>
            </a:r>
            <a:endParaRPr lang="en-TR" dirty="0"/>
          </a:p>
        </p:txBody>
      </p:sp>
      <p:sp>
        <p:nvSpPr>
          <p:cNvPr id="3" name="Subtitle 2">
            <a:extLst>
              <a:ext uri="{FF2B5EF4-FFF2-40B4-BE49-F238E27FC236}">
                <a16:creationId xmlns:a16="http://schemas.microsoft.com/office/drawing/2014/main" id="{2FDB4DE5-7F46-0C4E-AD5A-31DBA8F5092F}"/>
              </a:ext>
            </a:extLst>
          </p:cNvPr>
          <p:cNvSpPr>
            <a:spLocks noGrp="1"/>
          </p:cNvSpPr>
          <p:nvPr>
            <p:ph type="subTitle" idx="1" hasCustomPrompt="1"/>
          </p:nvPr>
        </p:nvSpPr>
        <p:spPr>
          <a:xfrm>
            <a:off x="12566650" y="6416675"/>
            <a:ext cx="5938838" cy="866953"/>
          </a:xfrm>
          <a:prstGeom prst="rect">
            <a:avLst/>
          </a:prstGeom>
        </p:spPr>
        <p:txBody>
          <a:bodyPr/>
          <a:lstStyle>
            <a:lvl1pPr marL="0" indent="0" algn="r">
              <a:buNone/>
              <a:defRPr sz="360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TARİH</a:t>
            </a:r>
            <a:endParaRPr lang="en-TR" dirty="0"/>
          </a:p>
        </p:txBody>
      </p:sp>
      <p:sp>
        <p:nvSpPr>
          <p:cNvPr id="13" name="Text Placeholder 12">
            <a:extLst>
              <a:ext uri="{FF2B5EF4-FFF2-40B4-BE49-F238E27FC236}">
                <a16:creationId xmlns:a16="http://schemas.microsoft.com/office/drawing/2014/main" id="{EDD35F90-613F-7E48-8C9E-E9615C25A3B6}"/>
              </a:ext>
            </a:extLst>
          </p:cNvPr>
          <p:cNvSpPr>
            <a:spLocks noGrp="1"/>
          </p:cNvSpPr>
          <p:nvPr>
            <p:ph type="body" sz="quarter" idx="10" hasCustomPrompt="1"/>
          </p:nvPr>
        </p:nvSpPr>
        <p:spPr>
          <a:xfrm>
            <a:off x="12566650" y="7712075"/>
            <a:ext cx="5938838" cy="1219200"/>
          </a:xfrm>
          <a:prstGeom prst="rect">
            <a:avLst/>
          </a:prstGeom>
        </p:spPr>
        <p:txBody>
          <a:bodyPr/>
          <a:lstStyle>
            <a:lvl1pPr marL="0" indent="0" algn="r">
              <a:buFontTx/>
              <a:buNone/>
              <a:defRPr sz="2600">
                <a:solidFill>
                  <a:schemeClr val="bg1"/>
                </a:solidFill>
                <a:latin typeface="Montserrat" pitchFamily="2" charset="77"/>
              </a:defRPr>
            </a:lvl1pPr>
            <a:lvl2pPr>
              <a:defRPr sz="2600">
                <a:solidFill>
                  <a:schemeClr val="bg1"/>
                </a:solidFill>
                <a:latin typeface="Montserrat" pitchFamily="2" charset="77"/>
              </a:defRPr>
            </a:lvl2pPr>
            <a:lvl3pPr>
              <a:defRPr sz="2600">
                <a:solidFill>
                  <a:schemeClr val="bg1"/>
                </a:solidFill>
                <a:latin typeface="Montserrat" pitchFamily="2" charset="77"/>
              </a:defRPr>
            </a:lvl3pPr>
            <a:lvl4pPr>
              <a:defRPr sz="2600">
                <a:solidFill>
                  <a:schemeClr val="bg1"/>
                </a:solidFill>
                <a:latin typeface="Montserrat" pitchFamily="2" charset="77"/>
              </a:defRPr>
            </a:lvl4pPr>
            <a:lvl5pPr>
              <a:defRPr sz="2600">
                <a:solidFill>
                  <a:schemeClr val="bg1"/>
                </a:solidFill>
                <a:latin typeface="Montserrat" pitchFamily="2" charset="77"/>
              </a:defRPr>
            </a:lvl5pPr>
          </a:lstStyle>
          <a:p>
            <a:pPr lvl="0"/>
            <a:r>
              <a:rPr lang="en-US" dirty="0"/>
              <a:t>AD SOYAD ÜNVAN</a:t>
            </a:r>
            <a:endParaRPr lang="en-TR" dirty="0"/>
          </a:p>
        </p:txBody>
      </p:sp>
    </p:spTree>
    <p:extLst>
      <p:ext uri="{BB962C8B-B14F-4D97-AF65-F5344CB8AC3E}">
        <p14:creationId xmlns:p14="http://schemas.microsoft.com/office/powerpoint/2010/main" val="393203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8EF7C0-27F4-1D18-3EDF-64FBBA326849}"/>
              </a:ext>
            </a:extLst>
          </p:cNvPr>
          <p:cNvSpPr>
            <a:spLocks noGrp="1"/>
          </p:cNvSpPr>
          <p:nvPr>
            <p:ph type="ctrTitle"/>
          </p:nvPr>
        </p:nvSpPr>
        <p:spPr>
          <a:xfrm>
            <a:off x="2513013" y="1850860"/>
            <a:ext cx="15078075" cy="3937329"/>
          </a:xfrm>
        </p:spPr>
        <p:txBody>
          <a:bodyPr anchor="b"/>
          <a:lstStyle>
            <a:lvl1pPr algn="ctr">
              <a:defRPr sz="9894"/>
            </a:lvl1pPr>
          </a:lstStyle>
          <a:p>
            <a:r>
              <a:rPr lang="tr-TR"/>
              <a:t>Asıl başlık stilini düzenlemek için tıklayın</a:t>
            </a:r>
          </a:p>
        </p:txBody>
      </p:sp>
      <p:sp>
        <p:nvSpPr>
          <p:cNvPr id="3" name="Alt Başlık 2">
            <a:extLst>
              <a:ext uri="{FF2B5EF4-FFF2-40B4-BE49-F238E27FC236}">
                <a16:creationId xmlns:a16="http://schemas.microsoft.com/office/drawing/2014/main" id="{C37E7454-F1A0-CDAF-5E53-01B7ED5F1AED}"/>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637E12D-E640-FD13-033C-29C99BD71B6E}"/>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E280B8B9-B565-628C-04E1-BD6A944F3B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3DAA68B-4545-78FD-3BE7-64783C463012}"/>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396937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şlık ve İçerik">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6835394" y="10517696"/>
            <a:ext cx="6433312" cy="565467"/>
          </a:xfrm>
          <a:prstGeom prst="rect">
            <a:avLst/>
          </a:prstGeom>
        </p:spPr>
        <p:txBody>
          <a:bodyPr lIns="0" tIns="0" rIns="0" bIns="0"/>
          <a:lstStyle>
            <a:lvl1pPr algn="ctr">
              <a:defRPr>
                <a:solidFill>
                  <a:schemeClr val="tx1">
                    <a:tint val="75000"/>
                  </a:schemeClr>
                </a:solidFill>
              </a:defRPr>
            </a:lvl1pPr>
          </a:lstStyle>
          <a:p>
            <a:endParaRPr lang="tr-TR"/>
          </a:p>
        </p:txBody>
      </p:sp>
      <p:sp>
        <p:nvSpPr>
          <p:cNvPr id="5" name="Holder 5"/>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A51F494B-E48F-4209-B389-DD80FD21BE20}" type="datetimeFigureOut">
              <a:rPr lang="tr-TR" smtClean="0"/>
              <a:t>12.08.2025</a:t>
            </a:fld>
            <a:endParaRPr lang="tr-TR"/>
          </a:p>
        </p:txBody>
      </p:sp>
      <p:sp>
        <p:nvSpPr>
          <p:cNvPr id="6" name="Holder 6"/>
          <p:cNvSpPr>
            <a:spLocks noGrp="1"/>
          </p:cNvSpPr>
          <p:nvPr>
            <p:ph type="sldNum" sz="quarter" idx="7"/>
          </p:nvPr>
        </p:nvSpPr>
        <p:spPr>
          <a:xfrm>
            <a:off x="14474953" y="10517696"/>
            <a:ext cx="4623943" cy="565467"/>
          </a:xfrm>
          <a:prstGeom prst="rect">
            <a:avLst/>
          </a:prstGeom>
        </p:spPr>
        <p:txBody>
          <a:bodyPr lIns="0" tIns="0" rIns="0" bIns="0"/>
          <a:lstStyle>
            <a:lvl1pPr algn="r">
              <a:defRPr>
                <a:solidFill>
                  <a:schemeClr val="tx1">
                    <a:tint val="75000"/>
                  </a:schemeClr>
                </a:solidFill>
              </a:defRPr>
            </a:lvl1pPr>
          </a:lstStyle>
          <a:p>
            <a:fld id="{6B931828-B41A-41B2-9925-AFD9F088FB80}" type="slidenum">
              <a:rPr lang="tr-TR" smtClean="0"/>
              <a:t>‹#›</a:t>
            </a:fld>
            <a:endParaRPr lang="tr-TR"/>
          </a:p>
        </p:txBody>
      </p:sp>
      <p:sp>
        <p:nvSpPr>
          <p:cNvPr id="7" name="Holder 2">
            <a:extLst>
              <a:ext uri="{FF2B5EF4-FFF2-40B4-BE49-F238E27FC236}">
                <a16:creationId xmlns:a16="http://schemas.microsoft.com/office/drawing/2014/main" id="{7B6FF59F-7BBB-C044-AFEF-FB4E1BBBA401}"/>
              </a:ext>
            </a:extLst>
          </p:cNvPr>
          <p:cNvSpPr>
            <a:spLocks noGrp="1"/>
          </p:cNvSpPr>
          <p:nvPr>
            <p:ph type="ctrTitle" hasCustomPrompt="1"/>
          </p:nvPr>
        </p:nvSpPr>
        <p:spPr>
          <a:xfrm>
            <a:off x="755650" y="854075"/>
            <a:ext cx="17088486" cy="492443"/>
          </a:xfrm>
          <a:prstGeom prst="rect">
            <a:avLst/>
          </a:prstGeom>
        </p:spPr>
        <p:txBody>
          <a:bodyPr wrap="square" lIns="0" tIns="0" rIns="0" bIns="0">
            <a:spAutoFit/>
          </a:bodyPr>
          <a:lstStyle>
            <a:lvl1pPr>
              <a:defRPr sz="3200" b="1">
                <a:solidFill>
                  <a:srgbClr val="00B050"/>
                </a:solidFill>
                <a:latin typeface="Montserrat" pitchFamily="2" charset="77"/>
              </a:defRPr>
            </a:lvl1pPr>
          </a:lstStyle>
          <a:p>
            <a:r>
              <a:rPr lang="tr-TR" dirty="0"/>
              <a:t>BURAYA BAŞLIK GELECEK.</a:t>
            </a:r>
            <a:endParaRPr dirty="0"/>
          </a:p>
        </p:txBody>
      </p:sp>
    </p:spTree>
    <p:extLst>
      <p:ext uri="{BB962C8B-B14F-4D97-AF65-F5344CB8AC3E}">
        <p14:creationId xmlns:p14="http://schemas.microsoft.com/office/powerpoint/2010/main" val="30619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6835394" y="10517696"/>
            <a:ext cx="6433312" cy="565467"/>
          </a:xfrm>
          <a:prstGeom prst="rect">
            <a:avLst/>
          </a:prstGeom>
        </p:spPr>
        <p:txBody>
          <a:bodyPr lIns="0" tIns="0" rIns="0" bIns="0"/>
          <a:lstStyle>
            <a:lvl1pPr algn="ctr">
              <a:defRPr>
                <a:solidFill>
                  <a:schemeClr val="tx1">
                    <a:tint val="75000"/>
                  </a:schemeClr>
                </a:solidFill>
              </a:defRPr>
            </a:lvl1pPr>
          </a:lstStyle>
          <a:p>
            <a:endParaRPr lang="tr-TR"/>
          </a:p>
        </p:txBody>
      </p:sp>
      <p:sp>
        <p:nvSpPr>
          <p:cNvPr id="5" name="Holder 5"/>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A51F494B-E48F-4209-B389-DD80FD21BE20}" type="datetimeFigureOut">
              <a:rPr lang="tr-TR" smtClean="0"/>
              <a:t>12.08.2025</a:t>
            </a:fld>
            <a:endParaRPr lang="tr-TR"/>
          </a:p>
        </p:txBody>
      </p:sp>
      <p:sp>
        <p:nvSpPr>
          <p:cNvPr id="6" name="Holder 6"/>
          <p:cNvSpPr>
            <a:spLocks noGrp="1"/>
          </p:cNvSpPr>
          <p:nvPr>
            <p:ph type="sldNum" sz="quarter" idx="7"/>
          </p:nvPr>
        </p:nvSpPr>
        <p:spPr>
          <a:xfrm>
            <a:off x="14474953" y="10517696"/>
            <a:ext cx="4623943" cy="565467"/>
          </a:xfrm>
          <a:prstGeom prst="rect">
            <a:avLst/>
          </a:prstGeom>
        </p:spPr>
        <p:txBody>
          <a:bodyPr lIns="0" tIns="0" rIns="0" bIns="0"/>
          <a:lstStyle>
            <a:lvl1pPr algn="r">
              <a:defRPr>
                <a:solidFill>
                  <a:schemeClr val="tx1">
                    <a:tint val="75000"/>
                  </a:schemeClr>
                </a:solidFill>
              </a:defRPr>
            </a:lvl1pPr>
          </a:lstStyle>
          <a:p>
            <a:fld id="{6B931828-B41A-41B2-9925-AFD9F088FB80}" type="slidenum">
              <a:rPr lang="tr-TR" smtClean="0"/>
              <a:t>‹#›</a:t>
            </a:fld>
            <a:endParaRPr lang="tr-TR"/>
          </a:p>
        </p:txBody>
      </p:sp>
      <p:sp>
        <p:nvSpPr>
          <p:cNvPr id="7" name="Holder 2">
            <a:extLst>
              <a:ext uri="{FF2B5EF4-FFF2-40B4-BE49-F238E27FC236}">
                <a16:creationId xmlns:a16="http://schemas.microsoft.com/office/drawing/2014/main" id="{7B6FF59F-7BBB-C044-AFEF-FB4E1BBBA401}"/>
              </a:ext>
            </a:extLst>
          </p:cNvPr>
          <p:cNvSpPr>
            <a:spLocks noGrp="1"/>
          </p:cNvSpPr>
          <p:nvPr>
            <p:ph type="ctrTitle" hasCustomPrompt="1"/>
          </p:nvPr>
        </p:nvSpPr>
        <p:spPr>
          <a:xfrm>
            <a:off x="755650" y="854075"/>
            <a:ext cx="17088486" cy="492443"/>
          </a:xfrm>
          <a:prstGeom prst="rect">
            <a:avLst/>
          </a:prstGeom>
        </p:spPr>
        <p:txBody>
          <a:bodyPr wrap="square" lIns="0" tIns="0" rIns="0" bIns="0">
            <a:spAutoFit/>
          </a:bodyPr>
          <a:lstStyle>
            <a:lvl1pPr>
              <a:defRPr sz="3200" b="1">
                <a:solidFill>
                  <a:srgbClr val="00B050"/>
                </a:solidFill>
                <a:latin typeface="Montserrat" pitchFamily="2" charset="77"/>
              </a:defRPr>
            </a:lvl1pPr>
          </a:lstStyle>
          <a:p>
            <a:r>
              <a:rPr lang="tr-TR" dirty="0"/>
              <a:t>BURAYA BAŞLIK GELECEK.</a:t>
            </a:r>
            <a:endParaRPr dirty="0"/>
          </a:p>
        </p:txBody>
      </p:sp>
    </p:spTree>
    <p:extLst>
      <p:ext uri="{BB962C8B-B14F-4D97-AF65-F5344CB8AC3E}">
        <p14:creationId xmlns:p14="http://schemas.microsoft.com/office/powerpoint/2010/main" val="141811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ki İçerik">
    <p:spTree>
      <p:nvGrpSpPr>
        <p:cNvPr id="1" name=""/>
        <p:cNvGrpSpPr/>
        <p:nvPr/>
      </p:nvGrpSpPr>
      <p:grpSpPr>
        <a:xfrm>
          <a:off x="0" y="0"/>
          <a:ext cx="0" cy="0"/>
          <a:chOff x="0" y="0"/>
          <a:chExt cx="0" cy="0"/>
        </a:xfrm>
      </p:grpSpPr>
      <p:sp>
        <p:nvSpPr>
          <p:cNvPr id="2" name="Holder 2"/>
          <p:cNvSpPr>
            <a:spLocks noGrp="1"/>
          </p:cNvSpPr>
          <p:nvPr>
            <p:ph type="title"/>
          </p:nvPr>
        </p:nvSpPr>
        <p:spPr>
          <a:xfrm>
            <a:off x="1283041" y="1831093"/>
            <a:ext cx="17538016" cy="1209039"/>
          </a:xfrm>
          <a:prstGeom prst="rect">
            <a:avLst/>
          </a:prstGeom>
        </p:spPr>
        <p:txBody>
          <a:bodyPr lIns="0" tIns="0" rIns="0" bIns="0"/>
          <a:lstStyle>
            <a:lvl1pPr>
              <a:defRPr sz="4100" b="1" i="0">
                <a:solidFill>
                  <a:srgbClr val="00AD44"/>
                </a:solidFill>
                <a:latin typeface="Montserrat"/>
                <a:cs typeface="Montserrat"/>
              </a:defRPr>
            </a:lvl1pPr>
          </a:lstStyle>
          <a:p>
            <a:r>
              <a:rPr lang="tr-TR"/>
              <a:t>Asıl başlık stilini düzenlemek için tıklayın</a:t>
            </a:r>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pPr lvl="0"/>
            <a:r>
              <a:rPr lang="tr-TR"/>
              <a:t>Asıl metin stillerini düzenlemek için tıklayın</a:t>
            </a: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pPr lvl="0"/>
            <a:r>
              <a:rPr lang="tr-TR"/>
              <a:t>Asıl metin stillerini düzenlemek için tıklayın</a:t>
            </a:r>
          </a:p>
        </p:txBody>
      </p:sp>
      <p:sp>
        <p:nvSpPr>
          <p:cNvPr id="5" name="Holder 5"/>
          <p:cNvSpPr>
            <a:spLocks noGrp="1"/>
          </p:cNvSpPr>
          <p:nvPr>
            <p:ph type="ftr" sz="quarter" idx="5"/>
          </p:nvPr>
        </p:nvSpPr>
        <p:spPr>
          <a:xfrm>
            <a:off x="6835394" y="10517696"/>
            <a:ext cx="6433312" cy="565467"/>
          </a:xfrm>
          <a:prstGeom prst="rect">
            <a:avLst/>
          </a:prstGeom>
        </p:spPr>
        <p:txBody>
          <a:bodyPr lIns="0" tIns="0" rIns="0" bIns="0"/>
          <a:lstStyle>
            <a:lvl1pPr algn="ctr">
              <a:defRPr>
                <a:solidFill>
                  <a:schemeClr val="tx1">
                    <a:tint val="75000"/>
                  </a:schemeClr>
                </a:solidFill>
              </a:defRPr>
            </a:lvl1pPr>
          </a:lstStyle>
          <a:p>
            <a:endParaRPr lang="tr-TR"/>
          </a:p>
        </p:txBody>
      </p:sp>
      <p:sp>
        <p:nvSpPr>
          <p:cNvPr id="6" name="Holder 6"/>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A51F494B-E48F-4209-B389-DD80FD21BE20}" type="datetimeFigureOut">
              <a:rPr lang="tr-TR" smtClean="0"/>
              <a:t>12.08.2025</a:t>
            </a:fld>
            <a:endParaRPr lang="tr-TR"/>
          </a:p>
        </p:txBody>
      </p:sp>
      <p:sp>
        <p:nvSpPr>
          <p:cNvPr id="7" name="Holder 7"/>
          <p:cNvSpPr>
            <a:spLocks noGrp="1"/>
          </p:cNvSpPr>
          <p:nvPr>
            <p:ph type="sldNum" sz="quarter" idx="7"/>
          </p:nvPr>
        </p:nvSpPr>
        <p:spPr>
          <a:xfrm>
            <a:off x="14474953" y="10517696"/>
            <a:ext cx="4623943" cy="565467"/>
          </a:xfrm>
          <a:prstGeom prst="rect">
            <a:avLst/>
          </a:prstGeom>
        </p:spPr>
        <p:txBody>
          <a:bodyPr lIns="0" tIns="0" rIns="0" bIns="0"/>
          <a:lstStyle>
            <a:lvl1pPr algn="r">
              <a:defRPr>
                <a:solidFill>
                  <a:schemeClr val="tx1">
                    <a:tint val="75000"/>
                  </a:schemeClr>
                </a:solidFill>
              </a:defRPr>
            </a:lvl1pPr>
          </a:lstStyle>
          <a:p>
            <a:fld id="{6B931828-B41A-41B2-9925-AFD9F088FB80}" type="slidenum">
              <a:rPr lang="tr-TR" smtClean="0"/>
              <a:t>‹#›</a:t>
            </a:fld>
            <a:endParaRPr lang="tr-TR"/>
          </a:p>
        </p:txBody>
      </p:sp>
    </p:spTree>
    <p:extLst>
      <p:ext uri="{BB962C8B-B14F-4D97-AF65-F5344CB8AC3E}">
        <p14:creationId xmlns:p14="http://schemas.microsoft.com/office/powerpoint/2010/main" val="302981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Yalnızca Başlık">
    <p:spTree>
      <p:nvGrpSpPr>
        <p:cNvPr id="1" name=""/>
        <p:cNvGrpSpPr/>
        <p:nvPr/>
      </p:nvGrpSpPr>
      <p:grpSpPr>
        <a:xfrm>
          <a:off x="0" y="0"/>
          <a:ext cx="0" cy="0"/>
          <a:chOff x="0" y="0"/>
          <a:chExt cx="0" cy="0"/>
        </a:xfrm>
      </p:grpSpPr>
      <p:sp>
        <p:nvSpPr>
          <p:cNvPr id="2" name="Holder 2"/>
          <p:cNvSpPr>
            <a:spLocks noGrp="1"/>
          </p:cNvSpPr>
          <p:nvPr>
            <p:ph type="title"/>
          </p:nvPr>
        </p:nvSpPr>
        <p:spPr>
          <a:xfrm>
            <a:off x="1283041" y="1831093"/>
            <a:ext cx="17538016" cy="1209039"/>
          </a:xfrm>
          <a:prstGeom prst="rect">
            <a:avLst/>
          </a:prstGeom>
        </p:spPr>
        <p:txBody>
          <a:bodyPr lIns="0" tIns="0" rIns="0" bIns="0"/>
          <a:lstStyle>
            <a:lvl1pPr>
              <a:defRPr sz="4100" b="1" i="0">
                <a:solidFill>
                  <a:srgbClr val="00AD44"/>
                </a:solidFill>
                <a:latin typeface="Montserrat"/>
                <a:cs typeface="Montserrat"/>
              </a:defRPr>
            </a:lvl1pPr>
          </a:lstStyle>
          <a:p>
            <a:r>
              <a:rPr lang="tr-TR"/>
              <a:t>Asıl başlık stilini düzenlemek için tıklayın</a:t>
            </a:r>
            <a:endParaRPr/>
          </a:p>
        </p:txBody>
      </p:sp>
      <p:sp>
        <p:nvSpPr>
          <p:cNvPr id="3" name="Holder 3"/>
          <p:cNvSpPr>
            <a:spLocks noGrp="1"/>
          </p:cNvSpPr>
          <p:nvPr>
            <p:ph type="ftr" sz="quarter" idx="5"/>
          </p:nvPr>
        </p:nvSpPr>
        <p:spPr>
          <a:xfrm>
            <a:off x="6835394" y="10517696"/>
            <a:ext cx="6433312" cy="565467"/>
          </a:xfrm>
          <a:prstGeom prst="rect">
            <a:avLst/>
          </a:prstGeom>
        </p:spPr>
        <p:txBody>
          <a:bodyPr lIns="0" tIns="0" rIns="0" bIns="0"/>
          <a:lstStyle>
            <a:lvl1pPr algn="ctr">
              <a:defRPr>
                <a:solidFill>
                  <a:schemeClr val="tx1">
                    <a:tint val="75000"/>
                  </a:schemeClr>
                </a:solidFill>
              </a:defRPr>
            </a:lvl1pPr>
          </a:lstStyle>
          <a:p>
            <a:endParaRPr lang="tr-TR"/>
          </a:p>
        </p:txBody>
      </p:sp>
      <p:sp>
        <p:nvSpPr>
          <p:cNvPr id="4" name="Holder 4"/>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A51F494B-E48F-4209-B389-DD80FD21BE20}" type="datetimeFigureOut">
              <a:rPr lang="tr-TR" smtClean="0"/>
              <a:t>12.08.2025</a:t>
            </a:fld>
            <a:endParaRPr lang="tr-TR"/>
          </a:p>
        </p:txBody>
      </p:sp>
      <p:sp>
        <p:nvSpPr>
          <p:cNvPr id="5" name="Holder 5"/>
          <p:cNvSpPr>
            <a:spLocks noGrp="1"/>
          </p:cNvSpPr>
          <p:nvPr>
            <p:ph type="sldNum" sz="quarter" idx="7"/>
          </p:nvPr>
        </p:nvSpPr>
        <p:spPr>
          <a:xfrm>
            <a:off x="14474953" y="10517696"/>
            <a:ext cx="4623943" cy="565467"/>
          </a:xfrm>
          <a:prstGeom prst="rect">
            <a:avLst/>
          </a:prstGeom>
        </p:spPr>
        <p:txBody>
          <a:bodyPr lIns="0" tIns="0" rIns="0" bIns="0"/>
          <a:lstStyle>
            <a:lvl1pPr algn="r">
              <a:defRPr>
                <a:solidFill>
                  <a:schemeClr val="tx1">
                    <a:tint val="75000"/>
                  </a:schemeClr>
                </a:solidFill>
              </a:defRPr>
            </a:lvl1pPr>
          </a:lstStyle>
          <a:p>
            <a:fld id="{6B931828-B41A-41B2-9925-AFD9F088FB80}" type="slidenum">
              <a:rPr lang="tr-TR" smtClean="0"/>
              <a:t>‹#›</a:t>
            </a:fld>
            <a:endParaRPr lang="tr-TR"/>
          </a:p>
        </p:txBody>
      </p:sp>
    </p:spTree>
    <p:extLst>
      <p:ext uri="{BB962C8B-B14F-4D97-AF65-F5344CB8AC3E}">
        <p14:creationId xmlns:p14="http://schemas.microsoft.com/office/powerpoint/2010/main" val="184160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ş">
    <p:spTree>
      <p:nvGrpSpPr>
        <p:cNvPr id="1" name=""/>
        <p:cNvGrpSpPr/>
        <p:nvPr/>
      </p:nvGrpSpPr>
      <p:grpSpPr>
        <a:xfrm>
          <a:off x="0" y="0"/>
          <a:ext cx="0" cy="0"/>
          <a:chOff x="0" y="0"/>
          <a:chExt cx="0" cy="0"/>
        </a:xfrm>
      </p:grpSpPr>
      <p:sp>
        <p:nvSpPr>
          <p:cNvPr id="16" name="bg object 16"/>
          <p:cNvSpPr/>
          <p:nvPr/>
        </p:nvSpPr>
        <p:spPr>
          <a:xfrm>
            <a:off x="513067" y="1404219"/>
            <a:ext cx="19078575" cy="9391650"/>
          </a:xfrm>
          <a:custGeom>
            <a:avLst/>
            <a:gdLst/>
            <a:ahLst/>
            <a:cxnLst/>
            <a:rect l="l" t="t" r="r" b="b"/>
            <a:pathLst>
              <a:path w="19078575" h="9391650">
                <a:moveTo>
                  <a:pt x="19077953" y="9370936"/>
                </a:moveTo>
                <a:lnTo>
                  <a:pt x="20942" y="9370936"/>
                </a:lnTo>
                <a:lnTo>
                  <a:pt x="20942" y="0"/>
                </a:lnTo>
                <a:lnTo>
                  <a:pt x="0" y="0"/>
                </a:lnTo>
                <a:lnTo>
                  <a:pt x="0" y="9370936"/>
                </a:lnTo>
                <a:lnTo>
                  <a:pt x="0" y="9391256"/>
                </a:lnTo>
                <a:lnTo>
                  <a:pt x="19077953" y="9391256"/>
                </a:lnTo>
                <a:lnTo>
                  <a:pt x="19077953" y="9370936"/>
                </a:lnTo>
                <a:close/>
              </a:path>
            </a:pathLst>
          </a:custGeom>
          <a:solidFill>
            <a:srgbClr val="A7A8AA"/>
          </a:solidFill>
        </p:spPr>
        <p:txBody>
          <a:bodyPr wrap="square" lIns="0" tIns="0" rIns="0" bIns="0" rtlCol="0"/>
          <a:lstStyle/>
          <a:p>
            <a:endParaRPr/>
          </a:p>
        </p:txBody>
      </p:sp>
      <p:sp>
        <p:nvSpPr>
          <p:cNvPr id="17" name="bg object 17"/>
          <p:cNvSpPr/>
          <p:nvPr/>
        </p:nvSpPr>
        <p:spPr>
          <a:xfrm>
            <a:off x="513067" y="513555"/>
            <a:ext cx="16665575" cy="289560"/>
          </a:xfrm>
          <a:custGeom>
            <a:avLst/>
            <a:gdLst/>
            <a:ahLst/>
            <a:cxnLst/>
            <a:rect l="l" t="t" r="r" b="b"/>
            <a:pathLst>
              <a:path w="16665575" h="289559">
                <a:moveTo>
                  <a:pt x="16665283" y="0"/>
                </a:moveTo>
                <a:lnTo>
                  <a:pt x="0" y="0"/>
                </a:lnTo>
                <a:lnTo>
                  <a:pt x="0" y="20320"/>
                </a:lnTo>
                <a:lnTo>
                  <a:pt x="0" y="289229"/>
                </a:lnTo>
                <a:lnTo>
                  <a:pt x="20942" y="289229"/>
                </a:lnTo>
                <a:lnTo>
                  <a:pt x="20942" y="20320"/>
                </a:lnTo>
                <a:lnTo>
                  <a:pt x="16665283" y="20320"/>
                </a:lnTo>
                <a:lnTo>
                  <a:pt x="16665283" y="0"/>
                </a:lnTo>
                <a:close/>
              </a:path>
            </a:pathLst>
          </a:custGeom>
          <a:solidFill>
            <a:srgbClr val="A7A8AA"/>
          </a:solidFill>
        </p:spPr>
        <p:txBody>
          <a:bodyPr wrap="square" lIns="0" tIns="0" rIns="0" bIns="0" rtlCol="0"/>
          <a:lstStyle/>
          <a:p>
            <a:endParaRPr/>
          </a:p>
        </p:txBody>
      </p:sp>
      <p:sp>
        <p:nvSpPr>
          <p:cNvPr id="18" name="bg object 18"/>
          <p:cNvSpPr/>
          <p:nvPr/>
        </p:nvSpPr>
        <p:spPr>
          <a:xfrm>
            <a:off x="19041822" y="513555"/>
            <a:ext cx="549275" cy="10261600"/>
          </a:xfrm>
          <a:custGeom>
            <a:avLst/>
            <a:gdLst/>
            <a:ahLst/>
            <a:cxnLst/>
            <a:rect l="l" t="t" r="r" b="b"/>
            <a:pathLst>
              <a:path w="549275" h="10261600">
                <a:moveTo>
                  <a:pt x="549198" y="20459"/>
                </a:moveTo>
                <a:lnTo>
                  <a:pt x="528256" y="20459"/>
                </a:lnTo>
                <a:lnTo>
                  <a:pt x="528256" y="10260990"/>
                </a:lnTo>
                <a:lnTo>
                  <a:pt x="549198" y="10260990"/>
                </a:lnTo>
                <a:lnTo>
                  <a:pt x="549198" y="20459"/>
                </a:lnTo>
                <a:close/>
              </a:path>
              <a:path w="549275" h="10261600">
                <a:moveTo>
                  <a:pt x="549198" y="0"/>
                </a:moveTo>
                <a:lnTo>
                  <a:pt x="0" y="0"/>
                </a:lnTo>
                <a:lnTo>
                  <a:pt x="0" y="20320"/>
                </a:lnTo>
                <a:lnTo>
                  <a:pt x="549198" y="20320"/>
                </a:lnTo>
                <a:lnTo>
                  <a:pt x="549198" y="0"/>
                </a:lnTo>
                <a:close/>
              </a:path>
            </a:pathLst>
          </a:custGeom>
          <a:solidFill>
            <a:srgbClr val="A7A8AA"/>
          </a:solidFill>
        </p:spPr>
        <p:txBody>
          <a:bodyPr wrap="square" lIns="0" tIns="0" rIns="0" bIns="0" rtlCol="0"/>
          <a:lstStyle/>
          <a:p>
            <a:endParaRPr/>
          </a:p>
        </p:txBody>
      </p:sp>
      <p:sp>
        <p:nvSpPr>
          <p:cNvPr id="22" name="bg object 22"/>
          <p:cNvSpPr/>
          <p:nvPr/>
        </p:nvSpPr>
        <p:spPr>
          <a:xfrm>
            <a:off x="471336" y="802781"/>
            <a:ext cx="104775" cy="601980"/>
          </a:xfrm>
          <a:custGeom>
            <a:avLst/>
            <a:gdLst/>
            <a:ahLst/>
            <a:cxnLst/>
            <a:rect l="l" t="t" r="r" b="b"/>
            <a:pathLst>
              <a:path w="104775" h="601980">
                <a:moveTo>
                  <a:pt x="104708" y="0"/>
                </a:moveTo>
                <a:lnTo>
                  <a:pt x="0" y="0"/>
                </a:lnTo>
                <a:lnTo>
                  <a:pt x="0" y="601426"/>
                </a:lnTo>
                <a:lnTo>
                  <a:pt x="104708" y="601426"/>
                </a:lnTo>
                <a:lnTo>
                  <a:pt x="104708" y="0"/>
                </a:lnTo>
                <a:close/>
              </a:path>
            </a:pathLst>
          </a:custGeom>
          <a:solidFill>
            <a:srgbClr val="00AD44"/>
          </a:solidFill>
        </p:spPr>
        <p:txBody>
          <a:bodyPr wrap="square" lIns="0" tIns="0" rIns="0" bIns="0" rtlCol="0"/>
          <a:lstStyle/>
          <a:p>
            <a:endParaRPr/>
          </a:p>
        </p:txBody>
      </p:sp>
      <p:sp>
        <p:nvSpPr>
          <p:cNvPr id="2" name="Holder 2"/>
          <p:cNvSpPr>
            <a:spLocks noGrp="1"/>
          </p:cNvSpPr>
          <p:nvPr>
            <p:ph type="ftr" sz="quarter" idx="5"/>
          </p:nvPr>
        </p:nvSpPr>
        <p:spPr>
          <a:xfrm>
            <a:off x="6835394" y="10517696"/>
            <a:ext cx="6433312" cy="565467"/>
          </a:xfrm>
          <a:prstGeom prst="rect">
            <a:avLst/>
          </a:prstGeom>
        </p:spPr>
        <p:txBody>
          <a:bodyPr lIns="0" tIns="0" rIns="0" bIns="0"/>
          <a:lstStyle>
            <a:lvl1pPr algn="ctr">
              <a:defRPr>
                <a:solidFill>
                  <a:schemeClr val="tx1">
                    <a:tint val="75000"/>
                  </a:schemeClr>
                </a:solidFill>
              </a:defRPr>
            </a:lvl1pPr>
          </a:lstStyle>
          <a:p>
            <a:endParaRPr lang="tr-TR"/>
          </a:p>
        </p:txBody>
      </p:sp>
      <p:sp>
        <p:nvSpPr>
          <p:cNvPr id="3" name="Holder 3"/>
          <p:cNvSpPr>
            <a:spLocks noGrp="1"/>
          </p:cNvSpPr>
          <p:nvPr>
            <p:ph type="dt" sz="half" idx="6"/>
          </p:nvPr>
        </p:nvSpPr>
        <p:spPr>
          <a:xfrm>
            <a:off x="1005205" y="10517696"/>
            <a:ext cx="4623943" cy="565467"/>
          </a:xfrm>
          <a:prstGeom prst="rect">
            <a:avLst/>
          </a:prstGeom>
        </p:spPr>
        <p:txBody>
          <a:bodyPr lIns="0" tIns="0" rIns="0" bIns="0"/>
          <a:lstStyle>
            <a:lvl1pPr algn="l">
              <a:defRPr>
                <a:solidFill>
                  <a:schemeClr val="tx1">
                    <a:tint val="75000"/>
                  </a:schemeClr>
                </a:solidFill>
              </a:defRPr>
            </a:lvl1pPr>
          </a:lstStyle>
          <a:p>
            <a:fld id="{A51F494B-E48F-4209-B389-DD80FD21BE20}" type="datetimeFigureOut">
              <a:rPr lang="tr-TR" smtClean="0"/>
              <a:t>12.08.2025</a:t>
            </a:fld>
            <a:endParaRPr lang="tr-TR"/>
          </a:p>
        </p:txBody>
      </p:sp>
      <p:sp>
        <p:nvSpPr>
          <p:cNvPr id="4" name="Holder 4"/>
          <p:cNvSpPr>
            <a:spLocks noGrp="1"/>
          </p:cNvSpPr>
          <p:nvPr>
            <p:ph type="sldNum" sz="quarter" idx="7"/>
          </p:nvPr>
        </p:nvSpPr>
        <p:spPr>
          <a:xfrm>
            <a:off x="14474953" y="10517696"/>
            <a:ext cx="4623943" cy="565467"/>
          </a:xfrm>
          <a:prstGeom prst="rect">
            <a:avLst/>
          </a:prstGeom>
        </p:spPr>
        <p:txBody>
          <a:bodyPr lIns="0" tIns="0" rIns="0" bIns="0"/>
          <a:lstStyle>
            <a:lvl1pPr algn="r">
              <a:defRPr>
                <a:solidFill>
                  <a:schemeClr val="tx1">
                    <a:tint val="75000"/>
                  </a:schemeClr>
                </a:solidFill>
              </a:defRPr>
            </a:lvl1pPr>
          </a:lstStyle>
          <a:p>
            <a:fld id="{6B931828-B41A-41B2-9925-AFD9F088FB80}" type="slidenum">
              <a:rPr lang="tr-TR" smtClean="0"/>
              <a:t>‹#›</a:t>
            </a:fld>
            <a:endParaRPr lang="tr-TR"/>
          </a:p>
        </p:txBody>
      </p:sp>
      <p:pic>
        <p:nvPicPr>
          <p:cNvPr id="12" name="Resim 11">
            <a:extLst>
              <a:ext uri="{FF2B5EF4-FFF2-40B4-BE49-F238E27FC236}">
                <a16:creationId xmlns:a16="http://schemas.microsoft.com/office/drawing/2014/main" id="{2C3933DE-A7C4-2A44-A3E9-F324636907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08550" y="236586"/>
            <a:ext cx="2306057" cy="611992"/>
          </a:xfrm>
          <a:prstGeom prst="rect">
            <a:avLst/>
          </a:prstGeom>
        </p:spPr>
      </p:pic>
    </p:spTree>
    <p:extLst>
      <p:ext uri="{BB962C8B-B14F-4D97-AF65-F5344CB8AC3E}">
        <p14:creationId xmlns:p14="http://schemas.microsoft.com/office/powerpoint/2010/main" val="3787650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şlık Slaydı">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778BC-8F5A-924B-AA4B-2F25DE251747}"/>
              </a:ext>
            </a:extLst>
          </p:cNvPr>
          <p:cNvSpPr>
            <a:spLocks noGrp="1"/>
          </p:cNvSpPr>
          <p:nvPr>
            <p:ph type="ctrTitle" hasCustomPrompt="1"/>
          </p:nvPr>
        </p:nvSpPr>
        <p:spPr>
          <a:xfrm>
            <a:off x="12033250" y="2673986"/>
            <a:ext cx="6472238" cy="3228339"/>
          </a:xfrm>
          <a:prstGeom prst="rect">
            <a:avLst/>
          </a:prstGeom>
        </p:spPr>
        <p:txBody>
          <a:bodyPr anchor="b"/>
          <a:lstStyle>
            <a:lvl1pPr algn="r">
              <a:defRPr sz="6000" b="1">
                <a:solidFill>
                  <a:schemeClr val="bg1"/>
                </a:solidFill>
                <a:latin typeface="Montserrat" pitchFamily="2" charset="77"/>
              </a:defRPr>
            </a:lvl1pPr>
          </a:lstStyle>
          <a:p>
            <a:r>
              <a:rPr lang="en-US" dirty="0"/>
              <a:t>Click to edit master title style</a:t>
            </a:r>
            <a:endParaRPr lang="en-TR" dirty="0"/>
          </a:p>
        </p:txBody>
      </p:sp>
      <p:sp>
        <p:nvSpPr>
          <p:cNvPr id="3" name="Subtitle 2">
            <a:extLst>
              <a:ext uri="{FF2B5EF4-FFF2-40B4-BE49-F238E27FC236}">
                <a16:creationId xmlns:a16="http://schemas.microsoft.com/office/drawing/2014/main" id="{2FDB4DE5-7F46-0C4E-AD5A-31DBA8F5092F}"/>
              </a:ext>
            </a:extLst>
          </p:cNvPr>
          <p:cNvSpPr>
            <a:spLocks noGrp="1"/>
          </p:cNvSpPr>
          <p:nvPr>
            <p:ph type="subTitle" idx="1" hasCustomPrompt="1"/>
          </p:nvPr>
        </p:nvSpPr>
        <p:spPr>
          <a:xfrm>
            <a:off x="12566650" y="6416675"/>
            <a:ext cx="5938838" cy="866953"/>
          </a:xfrm>
          <a:prstGeom prst="rect">
            <a:avLst/>
          </a:prstGeom>
        </p:spPr>
        <p:txBody>
          <a:bodyPr/>
          <a:lstStyle>
            <a:lvl1pPr marL="0" indent="0" algn="r">
              <a:buNone/>
              <a:defRPr sz="3600">
                <a:solidFill>
                  <a:schemeClr val="bg1"/>
                </a:solidFill>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TARİH</a:t>
            </a:r>
            <a:endParaRPr lang="en-TR" dirty="0"/>
          </a:p>
        </p:txBody>
      </p:sp>
      <p:sp>
        <p:nvSpPr>
          <p:cNvPr id="13" name="Text Placeholder 12">
            <a:extLst>
              <a:ext uri="{FF2B5EF4-FFF2-40B4-BE49-F238E27FC236}">
                <a16:creationId xmlns:a16="http://schemas.microsoft.com/office/drawing/2014/main" id="{EDD35F90-613F-7E48-8C9E-E9615C25A3B6}"/>
              </a:ext>
            </a:extLst>
          </p:cNvPr>
          <p:cNvSpPr>
            <a:spLocks noGrp="1"/>
          </p:cNvSpPr>
          <p:nvPr>
            <p:ph type="body" sz="quarter" idx="10" hasCustomPrompt="1"/>
          </p:nvPr>
        </p:nvSpPr>
        <p:spPr>
          <a:xfrm>
            <a:off x="12566650" y="7712075"/>
            <a:ext cx="5938838" cy="1219200"/>
          </a:xfrm>
          <a:prstGeom prst="rect">
            <a:avLst/>
          </a:prstGeom>
        </p:spPr>
        <p:txBody>
          <a:bodyPr/>
          <a:lstStyle>
            <a:lvl1pPr marL="0" indent="0" algn="r">
              <a:buFontTx/>
              <a:buNone/>
              <a:defRPr sz="2600">
                <a:solidFill>
                  <a:schemeClr val="bg1"/>
                </a:solidFill>
                <a:latin typeface="Montserrat" pitchFamily="2" charset="77"/>
              </a:defRPr>
            </a:lvl1pPr>
            <a:lvl2pPr>
              <a:defRPr sz="2600">
                <a:solidFill>
                  <a:schemeClr val="bg1"/>
                </a:solidFill>
                <a:latin typeface="Montserrat" pitchFamily="2" charset="77"/>
              </a:defRPr>
            </a:lvl2pPr>
            <a:lvl3pPr>
              <a:defRPr sz="2600">
                <a:solidFill>
                  <a:schemeClr val="bg1"/>
                </a:solidFill>
                <a:latin typeface="Montserrat" pitchFamily="2" charset="77"/>
              </a:defRPr>
            </a:lvl3pPr>
            <a:lvl4pPr>
              <a:defRPr sz="2600">
                <a:solidFill>
                  <a:schemeClr val="bg1"/>
                </a:solidFill>
                <a:latin typeface="Montserrat" pitchFamily="2" charset="77"/>
              </a:defRPr>
            </a:lvl4pPr>
            <a:lvl5pPr>
              <a:defRPr sz="2600">
                <a:solidFill>
                  <a:schemeClr val="bg1"/>
                </a:solidFill>
                <a:latin typeface="Montserrat" pitchFamily="2" charset="77"/>
              </a:defRPr>
            </a:lvl5pPr>
          </a:lstStyle>
          <a:p>
            <a:pPr lvl="0"/>
            <a:r>
              <a:rPr lang="en-US" dirty="0"/>
              <a:t>AD SOYAD ÜNVAN</a:t>
            </a:r>
            <a:endParaRPr lang="en-TR" dirty="0"/>
          </a:p>
        </p:txBody>
      </p:sp>
    </p:spTree>
    <p:extLst>
      <p:ext uri="{BB962C8B-B14F-4D97-AF65-F5344CB8AC3E}">
        <p14:creationId xmlns:p14="http://schemas.microsoft.com/office/powerpoint/2010/main" val="45079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Resim" type="picTx">
  <p:cSld name="Başlıklı Resim">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1384776" y="753957"/>
            <a:ext cx="6484095" cy="26388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527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a:spLocks noGrp="1"/>
          </p:cNvSpPr>
          <p:nvPr>
            <p:ph type="pic" idx="2"/>
          </p:nvPr>
        </p:nvSpPr>
        <p:spPr>
          <a:xfrm>
            <a:off x="8546861" y="1628338"/>
            <a:ext cx="10177701" cy="8036969"/>
          </a:xfrm>
          <a:prstGeom prst="rect">
            <a:avLst/>
          </a:prstGeom>
          <a:noFill/>
          <a:ln>
            <a:noFill/>
          </a:ln>
        </p:spPr>
      </p:sp>
      <p:sp>
        <p:nvSpPr>
          <p:cNvPr id="24" name="Google Shape;24;p23"/>
          <p:cNvSpPr txBox="1">
            <a:spLocks noGrp="1"/>
          </p:cNvSpPr>
          <p:nvPr>
            <p:ph type="body" idx="1"/>
          </p:nvPr>
        </p:nvSpPr>
        <p:spPr>
          <a:xfrm>
            <a:off x="1384776" y="3392805"/>
            <a:ext cx="6484095" cy="6285591"/>
          </a:xfrm>
          <a:prstGeom prst="rect">
            <a:avLst/>
          </a:prstGeom>
          <a:noFill/>
          <a:ln>
            <a:noFill/>
          </a:ln>
        </p:spPr>
        <p:txBody>
          <a:bodyPr spcFirstLastPara="1" wrap="square" lIns="91425" tIns="45700" rIns="91425" bIns="45700" anchor="t" anchorCtr="0">
            <a:normAutofit/>
          </a:bodyPr>
          <a:lstStyle>
            <a:lvl1pPr marL="753923" lvl="0" indent="-376961" algn="l">
              <a:lnSpc>
                <a:spcPct val="90000"/>
              </a:lnSpc>
              <a:spcBef>
                <a:spcPts val="1649"/>
              </a:spcBef>
              <a:spcAft>
                <a:spcPts val="0"/>
              </a:spcAft>
              <a:buClr>
                <a:schemeClr val="dk1"/>
              </a:buClr>
              <a:buSzPts val="1600"/>
              <a:buNone/>
              <a:defRPr sz="2638"/>
            </a:lvl1pPr>
            <a:lvl2pPr marL="1507846" lvl="1" indent="-376961" algn="l">
              <a:lnSpc>
                <a:spcPct val="90000"/>
              </a:lnSpc>
              <a:spcBef>
                <a:spcPts val="824"/>
              </a:spcBef>
              <a:spcAft>
                <a:spcPts val="0"/>
              </a:spcAft>
              <a:buClr>
                <a:schemeClr val="dk1"/>
              </a:buClr>
              <a:buSzPts val="1400"/>
              <a:buNone/>
              <a:defRPr sz="2309"/>
            </a:lvl2pPr>
            <a:lvl3pPr marL="2261768" lvl="2" indent="-376961" algn="l">
              <a:lnSpc>
                <a:spcPct val="90000"/>
              </a:lnSpc>
              <a:spcBef>
                <a:spcPts val="824"/>
              </a:spcBef>
              <a:spcAft>
                <a:spcPts val="0"/>
              </a:spcAft>
              <a:buClr>
                <a:schemeClr val="dk1"/>
              </a:buClr>
              <a:buSzPts val="1200"/>
              <a:buNone/>
              <a:defRPr sz="1979"/>
            </a:lvl3pPr>
            <a:lvl4pPr marL="3015691" lvl="3" indent="-376961" algn="l">
              <a:lnSpc>
                <a:spcPct val="90000"/>
              </a:lnSpc>
              <a:spcBef>
                <a:spcPts val="824"/>
              </a:spcBef>
              <a:spcAft>
                <a:spcPts val="0"/>
              </a:spcAft>
              <a:buClr>
                <a:schemeClr val="dk1"/>
              </a:buClr>
              <a:buSzPts val="1000"/>
              <a:buNone/>
              <a:defRPr sz="1649"/>
            </a:lvl4pPr>
            <a:lvl5pPr marL="3769614" lvl="4" indent="-376961" algn="l">
              <a:lnSpc>
                <a:spcPct val="90000"/>
              </a:lnSpc>
              <a:spcBef>
                <a:spcPts val="824"/>
              </a:spcBef>
              <a:spcAft>
                <a:spcPts val="0"/>
              </a:spcAft>
              <a:buClr>
                <a:schemeClr val="dk1"/>
              </a:buClr>
              <a:buSzPts val="1000"/>
              <a:buNone/>
              <a:defRPr sz="1649"/>
            </a:lvl5pPr>
            <a:lvl6pPr marL="4523537" lvl="5" indent="-376961" algn="l">
              <a:lnSpc>
                <a:spcPct val="90000"/>
              </a:lnSpc>
              <a:spcBef>
                <a:spcPts val="824"/>
              </a:spcBef>
              <a:spcAft>
                <a:spcPts val="0"/>
              </a:spcAft>
              <a:buClr>
                <a:schemeClr val="dk1"/>
              </a:buClr>
              <a:buSzPts val="1000"/>
              <a:buNone/>
              <a:defRPr sz="1649"/>
            </a:lvl6pPr>
            <a:lvl7pPr marL="5277460" lvl="6" indent="-376961" algn="l">
              <a:lnSpc>
                <a:spcPct val="90000"/>
              </a:lnSpc>
              <a:spcBef>
                <a:spcPts val="824"/>
              </a:spcBef>
              <a:spcAft>
                <a:spcPts val="0"/>
              </a:spcAft>
              <a:buClr>
                <a:schemeClr val="dk1"/>
              </a:buClr>
              <a:buSzPts val="1000"/>
              <a:buNone/>
              <a:defRPr sz="1649"/>
            </a:lvl7pPr>
            <a:lvl8pPr marL="6031382" lvl="7" indent="-376961" algn="l">
              <a:lnSpc>
                <a:spcPct val="90000"/>
              </a:lnSpc>
              <a:spcBef>
                <a:spcPts val="824"/>
              </a:spcBef>
              <a:spcAft>
                <a:spcPts val="0"/>
              </a:spcAft>
              <a:buClr>
                <a:schemeClr val="dk1"/>
              </a:buClr>
              <a:buSzPts val="1000"/>
              <a:buNone/>
              <a:defRPr sz="1649"/>
            </a:lvl8pPr>
            <a:lvl9pPr marL="6785305" lvl="8" indent="-376961" algn="l">
              <a:lnSpc>
                <a:spcPct val="90000"/>
              </a:lnSpc>
              <a:spcBef>
                <a:spcPts val="824"/>
              </a:spcBef>
              <a:spcAft>
                <a:spcPts val="0"/>
              </a:spcAft>
              <a:buClr>
                <a:schemeClr val="dk1"/>
              </a:buClr>
              <a:buSzPts val="1000"/>
              <a:buNone/>
              <a:defRPr sz="1649"/>
            </a:lvl9pPr>
          </a:lstStyle>
          <a:p>
            <a:endParaRPr/>
          </a:p>
        </p:txBody>
      </p:sp>
      <p:sp>
        <p:nvSpPr>
          <p:cNvPr id="25" name="Google Shape;25;p23"/>
          <p:cNvSpPr txBox="1">
            <a:spLocks noGrp="1"/>
          </p:cNvSpPr>
          <p:nvPr>
            <p:ph type="dt" idx="10"/>
          </p:nvPr>
        </p:nvSpPr>
        <p:spPr>
          <a:xfrm>
            <a:off x="1382157" y="10482093"/>
            <a:ext cx="4523423" cy="60211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3"/>
          <p:cNvSpPr txBox="1">
            <a:spLocks noGrp="1"/>
          </p:cNvSpPr>
          <p:nvPr>
            <p:ph type="ftr" idx="11"/>
          </p:nvPr>
        </p:nvSpPr>
        <p:spPr>
          <a:xfrm>
            <a:off x="6659483" y="10482093"/>
            <a:ext cx="6785134" cy="60211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3"/>
          <p:cNvSpPr txBox="1">
            <a:spLocks noGrp="1"/>
          </p:cNvSpPr>
          <p:nvPr>
            <p:ph type="sldNum" idx="12"/>
          </p:nvPr>
        </p:nvSpPr>
        <p:spPr>
          <a:xfrm>
            <a:off x="14198520" y="10482093"/>
            <a:ext cx="4523423" cy="60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3306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8EF7C0-27F4-1D18-3EDF-64FBBA326849}"/>
              </a:ext>
            </a:extLst>
          </p:cNvPr>
          <p:cNvSpPr>
            <a:spLocks noGrp="1"/>
          </p:cNvSpPr>
          <p:nvPr>
            <p:ph type="ctrTitle"/>
          </p:nvPr>
        </p:nvSpPr>
        <p:spPr>
          <a:xfrm>
            <a:off x="2513013" y="1850860"/>
            <a:ext cx="15078075" cy="3937329"/>
          </a:xfrm>
        </p:spPr>
        <p:txBody>
          <a:bodyPr anchor="b"/>
          <a:lstStyle>
            <a:lvl1pPr algn="ctr">
              <a:defRPr sz="9894"/>
            </a:lvl1pPr>
          </a:lstStyle>
          <a:p>
            <a:r>
              <a:rPr lang="tr-TR"/>
              <a:t>Asıl başlık stilini düzenlemek için tıklayın</a:t>
            </a:r>
          </a:p>
        </p:txBody>
      </p:sp>
      <p:sp>
        <p:nvSpPr>
          <p:cNvPr id="3" name="Alt Başlık 2">
            <a:extLst>
              <a:ext uri="{FF2B5EF4-FFF2-40B4-BE49-F238E27FC236}">
                <a16:creationId xmlns:a16="http://schemas.microsoft.com/office/drawing/2014/main" id="{C37E7454-F1A0-CDAF-5E53-01B7ED5F1AED}"/>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8637E12D-E640-FD13-033C-29C99BD71B6E}"/>
              </a:ext>
            </a:extLst>
          </p:cNvPr>
          <p:cNvSpPr>
            <a:spLocks noGrp="1"/>
          </p:cNvSpPr>
          <p:nvPr>
            <p:ph type="dt" sz="half" idx="10"/>
          </p:nvPr>
        </p:nvSpPr>
        <p:spPr/>
        <p:txBody>
          <a:bodyPr/>
          <a:lstStyle/>
          <a:p>
            <a:fld id="{BAD530FC-BE23-E340-8E39-B3B7D0C61DBF}" type="datetimeFigureOut">
              <a:rPr lang="tr-TR" smtClean="0"/>
              <a:t>12.08.2025</a:t>
            </a:fld>
            <a:endParaRPr lang="tr-TR"/>
          </a:p>
        </p:txBody>
      </p:sp>
      <p:sp>
        <p:nvSpPr>
          <p:cNvPr id="5" name="Alt Bilgi Yer Tutucusu 4">
            <a:extLst>
              <a:ext uri="{FF2B5EF4-FFF2-40B4-BE49-F238E27FC236}">
                <a16:creationId xmlns:a16="http://schemas.microsoft.com/office/drawing/2014/main" id="{E280B8B9-B565-628C-04E1-BD6A944F3B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3DAA68B-4545-78FD-3BE7-64783C463012}"/>
              </a:ext>
            </a:extLst>
          </p:cNvPr>
          <p:cNvSpPr>
            <a:spLocks noGrp="1"/>
          </p:cNvSpPr>
          <p:nvPr>
            <p:ph type="sldNum" sz="quarter" idx="12"/>
          </p:nvPr>
        </p:nvSpPr>
        <p:spPr/>
        <p:txBody>
          <a:bodyPr/>
          <a:lstStyle/>
          <a:p>
            <a:fld id="{1CC9CAF5-243E-0540-B834-58F50733AC15}" type="slidenum">
              <a:rPr lang="tr-TR" smtClean="0"/>
              <a:t>‹#›</a:t>
            </a:fld>
            <a:endParaRPr lang="tr-TR"/>
          </a:p>
        </p:txBody>
      </p:sp>
    </p:spTree>
    <p:extLst>
      <p:ext uri="{BB962C8B-B14F-4D97-AF65-F5344CB8AC3E}">
        <p14:creationId xmlns:p14="http://schemas.microsoft.com/office/powerpoint/2010/main" val="256989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6346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5" r:id="rId7"/>
    <p:sldLayoutId id="2147483698" r:id="rId8"/>
    <p:sldLayoutId id="2147483700" r:id="rId9"/>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677456"/>
      </p:ext>
    </p:extLst>
  </p:cSld>
  <p:clrMap bg1="lt1" tx1="dk1" bg2="lt2" tx2="dk2" accent1="accent1" accent2="accent2" accent3="accent3" accent4="accent4" accent5="accent5" accent6="accent6" hlink="hlink" folHlink="folHlink"/>
  <p:sldLayoutIdLst>
    <p:sldLayoutId id="2147483697" r:id="rId1"/>
    <p:sldLayoutId id="214748369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yazı tipi, ekran görüntüsü, beyaz içeren bir resim&#10;&#10;Yapay zeka tarafından oluşturulmuş içerik yanlış olabilir.">
            <a:extLst>
              <a:ext uri="{FF2B5EF4-FFF2-40B4-BE49-F238E27FC236}">
                <a16:creationId xmlns:a16="http://schemas.microsoft.com/office/drawing/2014/main" id="{E7C6CC78-9426-6DD0-9BA1-2F778951F2E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20104100" cy="11308556"/>
          </a:xfrm>
          <a:prstGeom prst="rect">
            <a:avLst/>
          </a:prstGeom>
        </p:spPr>
      </p:pic>
      <p:sp>
        <p:nvSpPr>
          <p:cNvPr id="6" name="Metin kutusu 5">
            <a:extLst>
              <a:ext uri="{FF2B5EF4-FFF2-40B4-BE49-F238E27FC236}">
                <a16:creationId xmlns:a16="http://schemas.microsoft.com/office/drawing/2014/main" id="{E2F5E5FB-57E6-BAB1-F291-04901DD4EF93}"/>
              </a:ext>
            </a:extLst>
          </p:cNvPr>
          <p:cNvSpPr txBox="1"/>
          <p:nvPr/>
        </p:nvSpPr>
        <p:spPr>
          <a:xfrm>
            <a:off x="8658707" y="6989317"/>
            <a:ext cx="2786682" cy="1107354"/>
          </a:xfrm>
          <a:prstGeom prst="rect">
            <a:avLst/>
          </a:prstGeom>
          <a:noFill/>
        </p:spPr>
        <p:txBody>
          <a:bodyPr wrap="square" rtlCol="0">
            <a:spAutoFit/>
          </a:bodyPr>
          <a:lstStyle/>
          <a:p>
            <a:pPr algn="ctr"/>
            <a:r>
              <a:rPr lang="tr-TR" sz="3298" dirty="0">
                <a:solidFill>
                  <a:srgbClr val="114533"/>
                </a:solidFill>
              </a:rPr>
              <a:t>AD/ SOYAD</a:t>
            </a:r>
          </a:p>
          <a:p>
            <a:pPr algn="ctr"/>
            <a:r>
              <a:rPr lang="tr-TR" sz="3298" dirty="0">
                <a:solidFill>
                  <a:srgbClr val="114533"/>
                </a:solidFill>
              </a:rPr>
              <a:t>UNVAN</a:t>
            </a:r>
          </a:p>
        </p:txBody>
      </p:sp>
      <p:sp>
        <p:nvSpPr>
          <p:cNvPr id="8" name="Metin kutusu 7">
            <a:extLst>
              <a:ext uri="{FF2B5EF4-FFF2-40B4-BE49-F238E27FC236}">
                <a16:creationId xmlns:a16="http://schemas.microsoft.com/office/drawing/2014/main" id="{C0ABD69B-A532-07AF-577C-D8EFBE165B6C}"/>
              </a:ext>
            </a:extLst>
          </p:cNvPr>
          <p:cNvSpPr txBox="1"/>
          <p:nvPr/>
        </p:nvSpPr>
        <p:spPr>
          <a:xfrm>
            <a:off x="8731950" y="8213139"/>
            <a:ext cx="2640200" cy="447687"/>
          </a:xfrm>
          <a:prstGeom prst="rect">
            <a:avLst/>
          </a:prstGeom>
          <a:noFill/>
        </p:spPr>
        <p:txBody>
          <a:bodyPr wrap="square" rtlCol="0">
            <a:spAutoFit/>
          </a:bodyPr>
          <a:lstStyle/>
          <a:p>
            <a:pPr algn="ctr"/>
            <a:r>
              <a:rPr lang="tr-TR" sz="2309">
                <a:solidFill>
                  <a:srgbClr val="114533"/>
                </a:solidFill>
              </a:rPr>
              <a:t>TARİH</a:t>
            </a:r>
            <a:endParaRPr lang="tr-TR" sz="2309" dirty="0">
              <a:solidFill>
                <a:srgbClr val="114533"/>
              </a:solidFill>
            </a:endParaRPr>
          </a:p>
        </p:txBody>
      </p:sp>
    </p:spTree>
    <p:extLst>
      <p:ext uri="{BB962C8B-B14F-4D97-AF65-F5344CB8AC3E}">
        <p14:creationId xmlns:p14="http://schemas.microsoft.com/office/powerpoint/2010/main" val="74121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C2836-C830-4F54-95AA-93FA68800B7A}"/>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A7AF162-B389-A223-4E5B-1D45590D85DC}"/>
              </a:ext>
            </a:extLst>
          </p:cNvPr>
          <p:cNvSpPr txBox="1">
            <a:spLocks/>
          </p:cNvSpPr>
          <p:nvPr/>
        </p:nvSpPr>
        <p:spPr>
          <a:xfrm>
            <a:off x="452427" y="2441565"/>
            <a:ext cx="17890507" cy="4906984"/>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tr-TR" sz="4400" kern="0" dirty="0">
                <a:solidFill>
                  <a:srgbClr val="00B050"/>
                </a:solidFill>
              </a:rPr>
              <a:t>Dünya Sağlık Örgütü (DSÖ)</a:t>
            </a:r>
          </a:p>
          <a:p>
            <a:r>
              <a:rPr lang="tr-TR" sz="4400" kern="0" dirty="0">
                <a:solidFill>
                  <a:sysClr val="windowText" lastClr="000000"/>
                </a:solidFill>
              </a:rPr>
              <a:t>D</a:t>
            </a:r>
            <a:r>
              <a:rPr lang="en-US" sz="4400" kern="0" dirty="0" err="1">
                <a:solidFill>
                  <a:sysClr val="windowText" lastClr="000000"/>
                </a:solidFill>
              </a:rPr>
              <a:t>ünya</a:t>
            </a:r>
            <a:r>
              <a:rPr lang="en-US" sz="4400" kern="0" dirty="0">
                <a:solidFill>
                  <a:sysClr val="windowText" lastClr="000000"/>
                </a:solidFill>
              </a:rPr>
              <a:t> </a:t>
            </a:r>
            <a:r>
              <a:rPr lang="en-US" sz="4400" kern="0" dirty="0" err="1">
                <a:solidFill>
                  <a:sysClr val="windowText" lastClr="000000"/>
                </a:solidFill>
              </a:rPr>
              <a:t>genelinde</a:t>
            </a:r>
            <a:r>
              <a:rPr lang="en-US" sz="4400" kern="0" dirty="0">
                <a:solidFill>
                  <a:sysClr val="windowText" lastClr="000000"/>
                </a:solidFill>
              </a:rPr>
              <a:t> </a:t>
            </a:r>
            <a:r>
              <a:rPr lang="en-US" sz="4400" kern="0" dirty="0" err="1">
                <a:solidFill>
                  <a:sysClr val="windowText" lastClr="000000"/>
                </a:solidFill>
              </a:rPr>
              <a:t>sağlığı</a:t>
            </a:r>
            <a:r>
              <a:rPr lang="en-US" sz="4400" kern="0" dirty="0">
                <a:solidFill>
                  <a:sysClr val="windowText" lastClr="000000"/>
                </a:solidFill>
              </a:rPr>
              <a:t> </a:t>
            </a:r>
            <a:r>
              <a:rPr lang="en-US" sz="4400" kern="0" dirty="0" err="1">
                <a:solidFill>
                  <a:sysClr val="windowText" lastClr="000000"/>
                </a:solidFill>
              </a:rPr>
              <a:t>ve</a:t>
            </a:r>
            <a:r>
              <a:rPr lang="en-US" sz="4400" kern="0" dirty="0">
                <a:solidFill>
                  <a:sysClr val="windowText" lastClr="000000"/>
                </a:solidFill>
              </a:rPr>
              <a:t> </a:t>
            </a:r>
            <a:r>
              <a:rPr lang="en-US" sz="4400" kern="0" dirty="0" err="1">
                <a:solidFill>
                  <a:sysClr val="windowText" lastClr="000000"/>
                </a:solidFill>
              </a:rPr>
              <a:t>refahı</a:t>
            </a:r>
            <a:r>
              <a:rPr lang="en-US" sz="4400" kern="0" dirty="0">
                <a:solidFill>
                  <a:sysClr val="windowText" lastClr="000000"/>
                </a:solidFill>
              </a:rPr>
              <a:t> </a:t>
            </a:r>
            <a:r>
              <a:rPr lang="en-US" sz="4400" kern="0" dirty="0" err="1">
                <a:solidFill>
                  <a:sysClr val="windowText" lastClr="000000"/>
                </a:solidFill>
              </a:rPr>
              <a:t>artırmak</a:t>
            </a:r>
            <a:r>
              <a:rPr lang="en-US" sz="4400" kern="0" dirty="0">
                <a:solidFill>
                  <a:sysClr val="windowText" lastClr="000000"/>
                </a:solidFill>
              </a:rPr>
              <a:t> </a:t>
            </a:r>
            <a:r>
              <a:rPr lang="en-US" sz="4400" kern="0" dirty="0" err="1">
                <a:solidFill>
                  <a:sysClr val="windowText" lastClr="000000"/>
                </a:solidFill>
              </a:rPr>
              <a:t>amacıyla</a:t>
            </a:r>
            <a:r>
              <a:rPr lang="en-US" sz="4400" kern="0" dirty="0">
                <a:solidFill>
                  <a:sysClr val="windowText" lastClr="000000"/>
                </a:solidFill>
              </a:rPr>
              <a:t> </a:t>
            </a:r>
            <a:r>
              <a:rPr lang="en-US" sz="4400" kern="0" dirty="0" err="1">
                <a:solidFill>
                  <a:sysClr val="windowText" lastClr="000000"/>
                </a:solidFill>
              </a:rPr>
              <a:t>alkol</a:t>
            </a:r>
            <a:r>
              <a:rPr lang="en-US" sz="4400" kern="0" dirty="0">
                <a:solidFill>
                  <a:sysClr val="windowText" lastClr="000000"/>
                </a:solidFill>
              </a:rPr>
              <a:t>, </a:t>
            </a:r>
            <a:r>
              <a:rPr lang="en-US" sz="4400" kern="0" dirty="0" err="1">
                <a:solidFill>
                  <a:sysClr val="windowText" lastClr="000000"/>
                </a:solidFill>
              </a:rPr>
              <a:t>uyuşturucular</a:t>
            </a:r>
            <a:r>
              <a:rPr lang="en-US" sz="4400" kern="0" dirty="0">
                <a:solidFill>
                  <a:sysClr val="windowText" lastClr="000000"/>
                </a:solidFill>
              </a:rPr>
              <a:t> </a:t>
            </a:r>
            <a:r>
              <a:rPr lang="en-US" sz="4400" kern="0" dirty="0" err="1">
                <a:solidFill>
                  <a:sysClr val="windowText" lastClr="000000"/>
                </a:solidFill>
              </a:rPr>
              <a:t>ve</a:t>
            </a:r>
            <a:r>
              <a:rPr lang="en-US" sz="4400" kern="0" dirty="0">
                <a:solidFill>
                  <a:sysClr val="windowText" lastClr="000000"/>
                </a:solidFill>
              </a:rPr>
              <a:t> </a:t>
            </a:r>
            <a:r>
              <a:rPr lang="en-US" sz="4400" kern="0" dirty="0" err="1">
                <a:solidFill>
                  <a:sysClr val="windowText" lastClr="000000"/>
                </a:solidFill>
              </a:rPr>
              <a:t>bağımlılık</a:t>
            </a:r>
            <a:r>
              <a:rPr lang="en-US" sz="4400" kern="0" dirty="0">
                <a:solidFill>
                  <a:sysClr val="windowText" lastClr="000000"/>
                </a:solidFill>
              </a:rPr>
              <a:t> </a:t>
            </a:r>
            <a:r>
              <a:rPr lang="en-US" sz="4400" kern="0" dirty="0" err="1">
                <a:solidFill>
                  <a:sysClr val="windowText" lastClr="000000"/>
                </a:solidFill>
              </a:rPr>
              <a:t>yapıcı</a:t>
            </a:r>
            <a:r>
              <a:rPr lang="en-US" sz="4400" kern="0" dirty="0">
                <a:solidFill>
                  <a:sysClr val="windowText" lastClr="000000"/>
                </a:solidFill>
              </a:rPr>
              <a:t> </a:t>
            </a:r>
            <a:r>
              <a:rPr lang="en-US" sz="4400" kern="0" dirty="0" err="1">
                <a:solidFill>
                  <a:sysClr val="windowText" lastClr="000000"/>
                </a:solidFill>
              </a:rPr>
              <a:t>davranışlarla</a:t>
            </a:r>
            <a:r>
              <a:rPr lang="en-US" sz="4400" kern="0" dirty="0">
                <a:solidFill>
                  <a:sysClr val="windowText" lastClr="000000"/>
                </a:solidFill>
              </a:rPr>
              <a:t> </a:t>
            </a:r>
            <a:r>
              <a:rPr lang="en-US" sz="4400" kern="0" dirty="0" err="1">
                <a:solidFill>
                  <a:sysClr val="windowText" lastClr="000000"/>
                </a:solidFill>
              </a:rPr>
              <a:t>ilişkili</a:t>
            </a:r>
            <a:r>
              <a:rPr lang="en-US" sz="4400" kern="0" dirty="0">
                <a:solidFill>
                  <a:sysClr val="windowText" lastClr="000000"/>
                </a:solidFill>
              </a:rPr>
              <a:t> </a:t>
            </a:r>
            <a:r>
              <a:rPr lang="en-US" sz="4400" kern="0" dirty="0" err="1">
                <a:solidFill>
                  <a:sysClr val="windowText" lastClr="000000"/>
                </a:solidFill>
              </a:rPr>
              <a:t>politika</a:t>
            </a:r>
            <a:r>
              <a:rPr lang="en-US" sz="4400" kern="0" dirty="0">
                <a:solidFill>
                  <a:sysClr val="windowText" lastClr="000000"/>
                </a:solidFill>
              </a:rPr>
              <a:t>, </a:t>
            </a:r>
            <a:r>
              <a:rPr lang="en-US" sz="4400" kern="0" dirty="0" err="1">
                <a:solidFill>
                  <a:sysClr val="windowText" lastClr="000000"/>
                </a:solidFill>
              </a:rPr>
              <a:t>strateji</a:t>
            </a:r>
            <a:r>
              <a:rPr lang="en-US" sz="4400" kern="0" dirty="0">
                <a:solidFill>
                  <a:sysClr val="windowText" lastClr="000000"/>
                </a:solidFill>
              </a:rPr>
              <a:t> </a:t>
            </a:r>
            <a:r>
              <a:rPr lang="en-US" sz="4400" kern="0" dirty="0" err="1">
                <a:solidFill>
                  <a:sysClr val="windowText" lastClr="000000"/>
                </a:solidFill>
              </a:rPr>
              <a:t>ve</a:t>
            </a:r>
            <a:r>
              <a:rPr lang="en-US" sz="4400" kern="0" dirty="0">
                <a:solidFill>
                  <a:sysClr val="windowText" lastClr="000000"/>
                </a:solidFill>
              </a:rPr>
              <a:t> </a:t>
            </a:r>
            <a:r>
              <a:rPr lang="en-US" sz="4400" kern="0" dirty="0" err="1">
                <a:solidFill>
                  <a:sysClr val="windowText" lastClr="000000"/>
                </a:solidFill>
              </a:rPr>
              <a:t>müdahaleleri</a:t>
            </a:r>
            <a:r>
              <a:rPr lang="en-US" sz="4400" kern="0" dirty="0">
                <a:solidFill>
                  <a:sysClr val="windowText" lastClr="000000"/>
                </a:solidFill>
              </a:rPr>
              <a:t> </a:t>
            </a:r>
            <a:r>
              <a:rPr lang="en-US" sz="4400" kern="0" dirty="0" err="1">
                <a:solidFill>
                  <a:sysClr val="windowText" lastClr="000000"/>
                </a:solidFill>
              </a:rPr>
              <a:t>oluşturmayı</a:t>
            </a:r>
            <a:r>
              <a:rPr lang="en-US" sz="4400" kern="0" dirty="0">
                <a:solidFill>
                  <a:sysClr val="windowText" lastClr="000000"/>
                </a:solidFill>
              </a:rPr>
              <a:t>, </a:t>
            </a:r>
            <a:r>
              <a:rPr lang="en-US" sz="4400" kern="0" dirty="0" err="1">
                <a:solidFill>
                  <a:sysClr val="windowText" lastClr="000000"/>
                </a:solidFill>
              </a:rPr>
              <a:t>desteklemeyi</a:t>
            </a:r>
            <a:r>
              <a:rPr lang="en-US" sz="4400" kern="0" dirty="0">
                <a:solidFill>
                  <a:sysClr val="windowText" lastClr="000000"/>
                </a:solidFill>
              </a:rPr>
              <a:t>, </a:t>
            </a:r>
            <a:r>
              <a:rPr lang="en-US" sz="4400" kern="0" dirty="0" err="1">
                <a:solidFill>
                  <a:sysClr val="windowText" lastClr="000000"/>
                </a:solidFill>
              </a:rPr>
              <a:t>teşvik</a:t>
            </a:r>
            <a:r>
              <a:rPr lang="en-US" sz="4400" kern="0" dirty="0">
                <a:solidFill>
                  <a:sysClr val="windowText" lastClr="000000"/>
                </a:solidFill>
              </a:rPr>
              <a:t> </a:t>
            </a:r>
            <a:r>
              <a:rPr lang="en-US" sz="4400" kern="0" dirty="0" err="1">
                <a:solidFill>
                  <a:sysClr val="windowText" lastClr="000000"/>
                </a:solidFill>
              </a:rPr>
              <a:t>etmeyi</a:t>
            </a:r>
            <a:r>
              <a:rPr lang="en-US" sz="4400" kern="0" dirty="0">
                <a:solidFill>
                  <a:sysClr val="windowText" lastClr="000000"/>
                </a:solidFill>
              </a:rPr>
              <a:t> </a:t>
            </a:r>
            <a:r>
              <a:rPr lang="en-US" sz="4400" kern="0" dirty="0" err="1">
                <a:solidFill>
                  <a:sysClr val="windowText" lastClr="000000"/>
                </a:solidFill>
              </a:rPr>
              <a:t>ve</a:t>
            </a:r>
            <a:r>
              <a:rPr lang="en-US" sz="4400" kern="0" dirty="0">
                <a:solidFill>
                  <a:sysClr val="windowText" lastClr="000000"/>
                </a:solidFill>
              </a:rPr>
              <a:t> </a:t>
            </a:r>
            <a:r>
              <a:rPr lang="en-US" sz="4400" kern="0" dirty="0" err="1">
                <a:solidFill>
                  <a:sysClr val="windowText" lastClr="000000"/>
                </a:solidFill>
              </a:rPr>
              <a:t>izlemeyi</a:t>
            </a:r>
            <a:r>
              <a:rPr lang="en-US" sz="4400" kern="0" dirty="0">
                <a:solidFill>
                  <a:sysClr val="windowText" lastClr="000000"/>
                </a:solidFill>
              </a:rPr>
              <a:t> </a:t>
            </a:r>
            <a:r>
              <a:rPr lang="en-US" sz="4400" kern="0" dirty="0" err="1">
                <a:solidFill>
                  <a:sysClr val="windowText" lastClr="000000"/>
                </a:solidFill>
              </a:rPr>
              <a:t>amaçlamaktadır</a:t>
            </a:r>
            <a:r>
              <a:rPr lang="en-US" sz="4400" kern="0" dirty="0">
                <a:solidFill>
                  <a:sysClr val="windowText" lastClr="000000"/>
                </a:solidFill>
              </a:rPr>
              <a:t>.</a:t>
            </a:r>
            <a:endParaRPr lang="tr-TR" sz="4400" kern="0" dirty="0">
              <a:solidFill>
                <a:sysClr val="windowText" lastClr="000000"/>
              </a:solidFill>
            </a:endParaRPr>
          </a:p>
          <a:p>
            <a:endParaRPr lang="tr-TR" sz="4400" kern="0" dirty="0">
              <a:solidFill>
                <a:srgbClr val="00B050"/>
              </a:solidFill>
            </a:endParaRPr>
          </a:p>
          <a:p>
            <a:r>
              <a:rPr lang="en-US" sz="4400" kern="0" dirty="0" err="1">
                <a:solidFill>
                  <a:srgbClr val="00B050"/>
                </a:solidFill>
              </a:rPr>
              <a:t>Birleşmiş</a:t>
            </a:r>
            <a:r>
              <a:rPr lang="en-US" sz="4400" kern="0" dirty="0">
                <a:solidFill>
                  <a:srgbClr val="00B050"/>
                </a:solidFill>
              </a:rPr>
              <a:t> </a:t>
            </a:r>
            <a:r>
              <a:rPr lang="en-US" sz="4400" kern="0" dirty="0" err="1">
                <a:solidFill>
                  <a:srgbClr val="00B050"/>
                </a:solidFill>
              </a:rPr>
              <a:t>Milletler</a:t>
            </a:r>
            <a:r>
              <a:rPr lang="en-US" sz="4400" kern="0" dirty="0">
                <a:solidFill>
                  <a:srgbClr val="00B050"/>
                </a:solidFill>
              </a:rPr>
              <a:t> </a:t>
            </a:r>
            <a:r>
              <a:rPr lang="en-US" sz="4400" kern="0" dirty="0" err="1">
                <a:solidFill>
                  <a:srgbClr val="00B050"/>
                </a:solidFill>
              </a:rPr>
              <a:t>Uyuşturucu</a:t>
            </a:r>
            <a:r>
              <a:rPr lang="en-US" sz="4400" kern="0" dirty="0">
                <a:solidFill>
                  <a:srgbClr val="00B050"/>
                </a:solidFill>
              </a:rPr>
              <a:t> </a:t>
            </a:r>
            <a:r>
              <a:rPr lang="en-US" sz="4400" kern="0" dirty="0" err="1">
                <a:solidFill>
                  <a:srgbClr val="00B050"/>
                </a:solidFill>
              </a:rPr>
              <a:t>ve</a:t>
            </a:r>
            <a:r>
              <a:rPr lang="en-US" sz="4400" kern="0" dirty="0">
                <a:solidFill>
                  <a:srgbClr val="00B050"/>
                </a:solidFill>
              </a:rPr>
              <a:t> </a:t>
            </a:r>
            <a:r>
              <a:rPr lang="en-US" sz="4400" kern="0" dirty="0" err="1">
                <a:solidFill>
                  <a:srgbClr val="00B050"/>
                </a:solidFill>
              </a:rPr>
              <a:t>Suç</a:t>
            </a:r>
            <a:r>
              <a:rPr lang="en-US" sz="4400" kern="0" dirty="0">
                <a:solidFill>
                  <a:srgbClr val="00B050"/>
                </a:solidFill>
              </a:rPr>
              <a:t> Ofisi</a:t>
            </a:r>
            <a:r>
              <a:rPr lang="tr-TR" sz="4400" kern="0" dirty="0">
                <a:solidFill>
                  <a:srgbClr val="00B050"/>
                </a:solidFill>
              </a:rPr>
              <a:t> (UNODC)</a:t>
            </a:r>
          </a:p>
          <a:p>
            <a:r>
              <a:rPr lang="en-US" sz="4400" kern="0" dirty="0" err="1">
                <a:solidFill>
                  <a:sysClr val="windowText" lastClr="000000"/>
                </a:solidFill>
              </a:rPr>
              <a:t>UNODC'nin</a:t>
            </a:r>
            <a:r>
              <a:rPr lang="en-US" sz="4400" kern="0" dirty="0">
                <a:solidFill>
                  <a:sysClr val="windowText" lastClr="000000"/>
                </a:solidFill>
              </a:rPr>
              <a:t> </a:t>
            </a:r>
            <a:r>
              <a:rPr lang="en-US" sz="4400" kern="0" dirty="0" err="1">
                <a:solidFill>
                  <a:sysClr val="windowText" lastClr="000000"/>
                </a:solidFill>
              </a:rPr>
              <a:t>misyonu</a:t>
            </a:r>
            <a:r>
              <a:rPr lang="en-US" sz="4400" kern="0" dirty="0">
                <a:solidFill>
                  <a:sysClr val="windowText" lastClr="000000"/>
                </a:solidFill>
              </a:rPr>
              <a:t>, </a:t>
            </a:r>
            <a:r>
              <a:rPr lang="en-US" sz="4400" kern="0" dirty="0" err="1">
                <a:solidFill>
                  <a:sysClr val="windowText" lastClr="000000"/>
                </a:solidFill>
              </a:rPr>
              <a:t>uyuşturucu</a:t>
            </a:r>
            <a:r>
              <a:rPr lang="en-US" sz="4400" kern="0" dirty="0">
                <a:solidFill>
                  <a:sysClr val="windowText" lastClr="000000"/>
                </a:solidFill>
              </a:rPr>
              <a:t>, </a:t>
            </a:r>
            <a:r>
              <a:rPr lang="en-US" sz="4400" kern="0" dirty="0" err="1">
                <a:solidFill>
                  <a:sysClr val="windowText" lastClr="000000"/>
                </a:solidFill>
              </a:rPr>
              <a:t>suç</a:t>
            </a:r>
            <a:r>
              <a:rPr lang="en-US" sz="4400" kern="0" dirty="0">
                <a:solidFill>
                  <a:sysClr val="windowText" lastClr="000000"/>
                </a:solidFill>
              </a:rPr>
              <a:t>, </a:t>
            </a:r>
            <a:r>
              <a:rPr lang="en-US" sz="4400" kern="0" dirty="0" err="1">
                <a:solidFill>
                  <a:sysClr val="windowText" lastClr="000000"/>
                </a:solidFill>
              </a:rPr>
              <a:t>yolsuzluk</a:t>
            </a:r>
            <a:r>
              <a:rPr lang="en-US" sz="4400" kern="0" dirty="0">
                <a:solidFill>
                  <a:sysClr val="windowText" lastClr="000000"/>
                </a:solidFill>
              </a:rPr>
              <a:t> </a:t>
            </a:r>
            <a:r>
              <a:rPr lang="en-US" sz="4400" kern="0" dirty="0" err="1">
                <a:solidFill>
                  <a:sysClr val="windowText" lastClr="000000"/>
                </a:solidFill>
              </a:rPr>
              <a:t>ve</a:t>
            </a:r>
            <a:r>
              <a:rPr lang="en-US" sz="4400" kern="0" dirty="0">
                <a:solidFill>
                  <a:sysClr val="windowText" lastClr="000000"/>
                </a:solidFill>
              </a:rPr>
              <a:t> </a:t>
            </a:r>
            <a:r>
              <a:rPr lang="en-US" sz="4400" kern="0" dirty="0" err="1">
                <a:solidFill>
                  <a:sysClr val="windowText" lastClr="000000"/>
                </a:solidFill>
              </a:rPr>
              <a:t>terörizme</a:t>
            </a:r>
            <a:r>
              <a:rPr lang="en-US" sz="4400" kern="0" dirty="0">
                <a:solidFill>
                  <a:sysClr val="windowText" lastClr="000000"/>
                </a:solidFill>
              </a:rPr>
              <a:t> </a:t>
            </a:r>
            <a:r>
              <a:rPr lang="en-US" sz="4400" kern="0" dirty="0" err="1">
                <a:solidFill>
                  <a:sysClr val="windowText" lastClr="000000"/>
                </a:solidFill>
              </a:rPr>
              <a:t>karşı</a:t>
            </a:r>
            <a:r>
              <a:rPr lang="en-US" sz="4400" kern="0" dirty="0">
                <a:solidFill>
                  <a:sysClr val="windowText" lastClr="000000"/>
                </a:solidFill>
              </a:rPr>
              <a:t> </a:t>
            </a:r>
            <a:r>
              <a:rPr lang="en-US" sz="4400" kern="0" dirty="0" err="1">
                <a:solidFill>
                  <a:sysClr val="windowText" lastClr="000000"/>
                </a:solidFill>
              </a:rPr>
              <a:t>dünyayı</a:t>
            </a:r>
            <a:r>
              <a:rPr lang="en-US" sz="4400" kern="0" dirty="0">
                <a:solidFill>
                  <a:sysClr val="windowText" lastClr="000000"/>
                </a:solidFill>
              </a:rPr>
              <a:t> </a:t>
            </a:r>
            <a:r>
              <a:rPr lang="en-US" sz="4400" kern="0" dirty="0" err="1">
                <a:solidFill>
                  <a:sysClr val="windowText" lastClr="000000"/>
                </a:solidFill>
              </a:rPr>
              <a:t>daha</a:t>
            </a:r>
            <a:r>
              <a:rPr lang="en-US" sz="4400" kern="0" dirty="0">
                <a:solidFill>
                  <a:sysClr val="windowText" lastClr="000000"/>
                </a:solidFill>
              </a:rPr>
              <a:t> </a:t>
            </a:r>
            <a:r>
              <a:rPr lang="en-US" sz="4400" kern="0" dirty="0" err="1">
                <a:solidFill>
                  <a:sysClr val="windowText" lastClr="000000"/>
                </a:solidFill>
              </a:rPr>
              <a:t>güvenli</a:t>
            </a:r>
            <a:r>
              <a:rPr lang="en-US" sz="4400" kern="0" dirty="0">
                <a:solidFill>
                  <a:sysClr val="windowText" lastClr="000000"/>
                </a:solidFill>
              </a:rPr>
              <a:t> hale </a:t>
            </a:r>
            <a:r>
              <a:rPr lang="en-US" sz="4400" kern="0" dirty="0" err="1">
                <a:solidFill>
                  <a:sysClr val="windowText" lastClr="000000"/>
                </a:solidFill>
              </a:rPr>
              <a:t>getirerek</a:t>
            </a:r>
            <a:r>
              <a:rPr lang="en-US" sz="4400" kern="0" dirty="0">
                <a:solidFill>
                  <a:sysClr val="windowText" lastClr="000000"/>
                </a:solidFill>
              </a:rPr>
              <a:t> </a:t>
            </a:r>
            <a:r>
              <a:rPr lang="en-US" sz="4400" kern="0" dirty="0" err="1">
                <a:solidFill>
                  <a:sysClr val="windowText" lastClr="000000"/>
                </a:solidFill>
              </a:rPr>
              <a:t>küresel</a:t>
            </a:r>
            <a:r>
              <a:rPr lang="en-US" sz="4400" kern="0" dirty="0">
                <a:solidFill>
                  <a:sysClr val="windowText" lastClr="000000"/>
                </a:solidFill>
              </a:rPr>
              <a:t> </a:t>
            </a:r>
            <a:r>
              <a:rPr lang="en-US" sz="4400" kern="0" dirty="0" err="1">
                <a:solidFill>
                  <a:sysClr val="windowText" lastClr="000000"/>
                </a:solidFill>
              </a:rPr>
              <a:t>barış</a:t>
            </a:r>
            <a:r>
              <a:rPr lang="en-US" sz="4400" kern="0" dirty="0">
                <a:solidFill>
                  <a:sysClr val="windowText" lastClr="000000"/>
                </a:solidFill>
              </a:rPr>
              <a:t> </a:t>
            </a:r>
            <a:r>
              <a:rPr lang="en-US" sz="4400" kern="0" dirty="0" err="1">
                <a:solidFill>
                  <a:sysClr val="windowText" lastClr="000000"/>
                </a:solidFill>
              </a:rPr>
              <a:t>ve</a:t>
            </a:r>
            <a:r>
              <a:rPr lang="en-US" sz="4400" kern="0" dirty="0">
                <a:solidFill>
                  <a:sysClr val="windowText" lastClr="000000"/>
                </a:solidFill>
              </a:rPr>
              <a:t> </a:t>
            </a:r>
            <a:r>
              <a:rPr lang="en-US" sz="4400" kern="0" dirty="0" err="1">
                <a:solidFill>
                  <a:sysClr val="windowText" lastClr="000000"/>
                </a:solidFill>
              </a:rPr>
              <a:t>güvenliğe</a:t>
            </a:r>
            <a:r>
              <a:rPr lang="en-US" sz="4400" kern="0" dirty="0">
                <a:solidFill>
                  <a:sysClr val="windowText" lastClr="000000"/>
                </a:solidFill>
              </a:rPr>
              <a:t>, </a:t>
            </a:r>
            <a:r>
              <a:rPr lang="en-US" sz="4400" kern="0" dirty="0" err="1">
                <a:solidFill>
                  <a:sysClr val="windowText" lastClr="000000"/>
                </a:solidFill>
              </a:rPr>
              <a:t>insan</a:t>
            </a:r>
            <a:r>
              <a:rPr lang="en-US" sz="4400" kern="0" dirty="0">
                <a:solidFill>
                  <a:sysClr val="windowText" lastClr="000000"/>
                </a:solidFill>
              </a:rPr>
              <a:t> </a:t>
            </a:r>
            <a:r>
              <a:rPr lang="en-US" sz="4400" kern="0" dirty="0" err="1">
                <a:solidFill>
                  <a:sysClr val="windowText" lastClr="000000"/>
                </a:solidFill>
              </a:rPr>
              <a:t>haklarına</a:t>
            </a:r>
            <a:r>
              <a:rPr lang="en-US" sz="4400" kern="0" dirty="0">
                <a:solidFill>
                  <a:sysClr val="windowText" lastClr="000000"/>
                </a:solidFill>
              </a:rPr>
              <a:t> </a:t>
            </a:r>
            <a:r>
              <a:rPr lang="en-US" sz="4400" kern="0" dirty="0" err="1">
                <a:solidFill>
                  <a:sysClr val="windowText" lastClr="000000"/>
                </a:solidFill>
              </a:rPr>
              <a:t>ve</a:t>
            </a:r>
            <a:r>
              <a:rPr lang="en-US" sz="4400" kern="0" dirty="0">
                <a:solidFill>
                  <a:sysClr val="windowText" lastClr="000000"/>
                </a:solidFill>
              </a:rPr>
              <a:t> </a:t>
            </a:r>
            <a:r>
              <a:rPr lang="en-US" sz="4400" kern="0" dirty="0" err="1">
                <a:solidFill>
                  <a:sysClr val="windowText" lastClr="000000"/>
                </a:solidFill>
              </a:rPr>
              <a:t>kalkınmaya</a:t>
            </a:r>
            <a:r>
              <a:rPr lang="en-US" sz="4400" kern="0" dirty="0">
                <a:solidFill>
                  <a:sysClr val="windowText" lastClr="000000"/>
                </a:solidFill>
              </a:rPr>
              <a:t> </a:t>
            </a:r>
            <a:r>
              <a:rPr lang="en-US" sz="4400" kern="0" dirty="0" err="1">
                <a:solidFill>
                  <a:sysClr val="windowText" lastClr="000000"/>
                </a:solidFill>
              </a:rPr>
              <a:t>katkıda</a:t>
            </a:r>
            <a:r>
              <a:rPr lang="en-US" sz="4400" kern="0" dirty="0">
                <a:solidFill>
                  <a:sysClr val="windowText" lastClr="000000"/>
                </a:solidFill>
              </a:rPr>
              <a:t> </a:t>
            </a:r>
            <a:r>
              <a:rPr lang="en-US" sz="4400" kern="0" dirty="0" err="1">
                <a:solidFill>
                  <a:sysClr val="windowText" lastClr="000000"/>
                </a:solidFill>
              </a:rPr>
              <a:t>bulunmaktır</a:t>
            </a:r>
            <a:r>
              <a:rPr lang="en-US" sz="4400" kern="0" dirty="0">
                <a:solidFill>
                  <a:sysClr val="windowText" lastClr="000000"/>
                </a:solidFill>
              </a:rPr>
              <a:t>. </a:t>
            </a:r>
            <a:endParaRPr lang="tr-TR" sz="4400" kern="0" dirty="0">
              <a:solidFill>
                <a:sysClr val="windowText" lastClr="000000"/>
              </a:solidFill>
            </a:endParaRPr>
          </a:p>
          <a:p>
            <a:endParaRPr lang="tr-TR" sz="4400" kern="0" dirty="0">
              <a:solidFill>
                <a:sysClr val="windowText" lastClr="000000"/>
              </a:solidFill>
            </a:endParaRPr>
          </a:p>
        </p:txBody>
      </p:sp>
      <p:sp>
        <p:nvSpPr>
          <p:cNvPr id="4" name="Metin kutusu 3">
            <a:extLst>
              <a:ext uri="{FF2B5EF4-FFF2-40B4-BE49-F238E27FC236}">
                <a16:creationId xmlns:a16="http://schemas.microsoft.com/office/drawing/2014/main" id="{0E9C313B-5EDB-1370-F905-6EDBF1F67EC6}"/>
              </a:ext>
            </a:extLst>
          </p:cNvPr>
          <p:cNvSpPr txBox="1"/>
          <p:nvPr/>
        </p:nvSpPr>
        <p:spPr>
          <a:xfrm>
            <a:off x="318440" y="284178"/>
            <a:ext cx="15959727" cy="1513363"/>
          </a:xfrm>
          <a:prstGeom prst="rect">
            <a:avLst/>
          </a:prstGeom>
          <a:noFill/>
        </p:spPr>
        <p:txBody>
          <a:bodyPr wrap="square" rtlCol="0">
            <a:spAutoFit/>
          </a:bodyPr>
          <a:lstStyle/>
          <a:p>
            <a:r>
              <a:rPr lang="tr-TR" sz="4617" b="1" dirty="0">
                <a:solidFill>
                  <a:srgbClr val="114533"/>
                </a:solidFill>
              </a:rPr>
              <a:t>BAĞIMLILIKLA MÜCADELEDE HALK SAĞLIĞI POLİTİKALARI GELİŞTİREN ULUSLARARASI ORGANİZASYONLAR </a:t>
            </a:r>
            <a:endParaRPr lang="tr-TR" sz="4617" dirty="0">
              <a:solidFill>
                <a:srgbClr val="114533"/>
              </a:solidFill>
            </a:endParaRPr>
          </a:p>
        </p:txBody>
      </p:sp>
    </p:spTree>
    <p:extLst>
      <p:ext uri="{BB962C8B-B14F-4D97-AF65-F5344CB8AC3E}">
        <p14:creationId xmlns:p14="http://schemas.microsoft.com/office/powerpoint/2010/main" val="14717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1C585-1195-4C08-18E3-236EF0231B81}"/>
            </a:ext>
          </a:extLst>
        </p:cNvPr>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F779F0C-0FAA-9E4D-13AC-5C2716558D24}"/>
              </a:ext>
            </a:extLst>
          </p:cNvPr>
          <p:cNvSpPr txBox="1">
            <a:spLocks/>
          </p:cNvSpPr>
          <p:nvPr/>
        </p:nvSpPr>
        <p:spPr>
          <a:xfrm>
            <a:off x="471477" y="2651115"/>
            <a:ext cx="17890507" cy="4906984"/>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tr-TR" sz="4400" dirty="0">
                <a:solidFill>
                  <a:srgbClr val="00B050"/>
                </a:solidFill>
                <a:latin typeface="Google Sans"/>
              </a:rPr>
              <a:t>Uluslararası Uyuşturucu Kontrol Kurulu (INCB)</a:t>
            </a:r>
          </a:p>
          <a:p>
            <a:r>
              <a:rPr lang="tr-TR" sz="4400" dirty="0"/>
              <a:t>Birleşmiş </a:t>
            </a:r>
            <a:r>
              <a:rPr lang="tr-TR" sz="4400" dirty="0" err="1"/>
              <a:t>Milletler’in</a:t>
            </a:r>
            <a:r>
              <a:rPr lang="tr-TR" sz="4400" dirty="0"/>
              <a:t> uluslararası uyuşturucu kontrol sözleşmelerinin uygulanmasını denetleyen bağımsız ve yarı yargısal bir izleme organıdır.</a:t>
            </a:r>
            <a:endParaRPr lang="tr-TR" sz="4400" dirty="0">
              <a:solidFill>
                <a:srgbClr val="4BB74E"/>
              </a:solidFill>
            </a:endParaRPr>
          </a:p>
          <a:p>
            <a:endParaRPr lang="tr-TR" sz="4400" dirty="0"/>
          </a:p>
          <a:p>
            <a:r>
              <a:rPr lang="tr-TR" sz="4400" dirty="0">
                <a:solidFill>
                  <a:srgbClr val="00B050"/>
                </a:solidFill>
                <a:latin typeface="Google Sans"/>
              </a:rPr>
              <a:t>Avrupa Birliği Uyuşturucu Ajansı (EUDA)</a:t>
            </a:r>
          </a:p>
          <a:p>
            <a:r>
              <a:rPr lang="tr-TR" sz="4400" dirty="0">
                <a:latin typeface="Google Sans"/>
              </a:rPr>
              <a:t>EUDA, </a:t>
            </a:r>
            <a:r>
              <a:rPr lang="tr-TR" sz="4400" dirty="0"/>
              <a:t>Avrupa Birliği'nde yasa dışı uyuşturucular konusunda merkezi otoritedir. Lizbon merkezli olan bu ajans, tehlikeleri öngörüp uyarılar yaparak ve ortaya çıkan sorunlara yanıt vererek AB’nin uyuşturuculara karşı hazırlık düzeyine katkı sağlamaktadır.  </a:t>
            </a:r>
            <a:endParaRPr lang="en-US" sz="4400" dirty="0"/>
          </a:p>
        </p:txBody>
      </p:sp>
      <p:sp>
        <p:nvSpPr>
          <p:cNvPr id="6" name="Metin kutusu 5">
            <a:extLst>
              <a:ext uri="{FF2B5EF4-FFF2-40B4-BE49-F238E27FC236}">
                <a16:creationId xmlns:a16="http://schemas.microsoft.com/office/drawing/2014/main" id="{279872DD-AA23-44DE-C2AB-CE4F7C34CB86}"/>
              </a:ext>
            </a:extLst>
          </p:cNvPr>
          <p:cNvSpPr txBox="1"/>
          <p:nvPr/>
        </p:nvSpPr>
        <p:spPr>
          <a:xfrm>
            <a:off x="318440" y="284178"/>
            <a:ext cx="15959727" cy="1513363"/>
          </a:xfrm>
          <a:prstGeom prst="rect">
            <a:avLst/>
          </a:prstGeom>
          <a:noFill/>
        </p:spPr>
        <p:txBody>
          <a:bodyPr wrap="square" rtlCol="0">
            <a:spAutoFit/>
          </a:bodyPr>
          <a:lstStyle/>
          <a:p>
            <a:r>
              <a:rPr lang="tr-TR" sz="4617" b="1" dirty="0">
                <a:solidFill>
                  <a:srgbClr val="114533"/>
                </a:solidFill>
              </a:rPr>
              <a:t>BAĞIMLILIKLA MÜCADELEDE HALK SAĞLIĞI POLİTİKALARI GELİŞTİREN ULUSLARARASI ORGANİZASYONLAR </a:t>
            </a:r>
            <a:endParaRPr lang="tr-TR" sz="4617" dirty="0">
              <a:solidFill>
                <a:srgbClr val="114533"/>
              </a:solidFill>
            </a:endParaRPr>
          </a:p>
        </p:txBody>
      </p:sp>
    </p:spTree>
    <p:extLst>
      <p:ext uri="{BB962C8B-B14F-4D97-AF65-F5344CB8AC3E}">
        <p14:creationId xmlns:p14="http://schemas.microsoft.com/office/powerpoint/2010/main" val="276761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4D85-170F-867F-E47C-83C812EE3BCA}"/>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6CB5F85E-464D-B81E-E869-FBCE29417E3C}"/>
              </a:ext>
            </a:extLst>
          </p:cNvPr>
          <p:cNvSpPr txBox="1"/>
          <p:nvPr/>
        </p:nvSpPr>
        <p:spPr>
          <a:xfrm>
            <a:off x="470840" y="2459471"/>
            <a:ext cx="15959727" cy="5065682"/>
          </a:xfrm>
          <a:prstGeom prst="rect">
            <a:avLst/>
          </a:prstGeom>
          <a:noFill/>
        </p:spPr>
        <p:txBody>
          <a:bodyPr wrap="square">
            <a:spAutoFit/>
          </a:bodyPr>
          <a:lstStyle/>
          <a:p>
            <a:pPr marL="571500" indent="-571500">
              <a:lnSpc>
                <a:spcPct val="150000"/>
              </a:lnSpc>
              <a:buFont typeface="Arial" panose="020B0604020202020204" pitchFamily="34" charset="0"/>
              <a:buChar char="•"/>
            </a:pPr>
            <a:r>
              <a:rPr lang="tr-TR" sz="4400" dirty="0"/>
              <a:t>2003 yılında, Dünya Sağlık Örgütü (DSÖ) Genel Kurulu tarafından kabul edildi.</a:t>
            </a:r>
          </a:p>
          <a:p>
            <a:pPr marL="571500" indent="-571500">
              <a:lnSpc>
                <a:spcPct val="150000"/>
              </a:lnSpc>
              <a:buFont typeface="Arial" panose="020B0604020202020204" pitchFamily="34" charset="0"/>
              <a:buChar char="•"/>
            </a:pPr>
            <a:r>
              <a:rPr lang="tr-TR" sz="4400" dirty="0"/>
              <a:t>179 ülke, sözleşmeyi ulusal parlamentolarında onayladı.</a:t>
            </a:r>
          </a:p>
          <a:p>
            <a:pPr marL="571500" indent="-571500">
              <a:lnSpc>
                <a:spcPct val="150000"/>
              </a:lnSpc>
              <a:buFont typeface="Arial" panose="020B0604020202020204" pitchFamily="34" charset="0"/>
              <a:buChar char="•"/>
            </a:pPr>
            <a:r>
              <a:rPr lang="tr-TR" sz="4400" dirty="0"/>
              <a:t>Türkiye, 2004 yılında sözleşmeyi imzaladı ve aynı yıl mevzuatına dahil etti.</a:t>
            </a:r>
          </a:p>
        </p:txBody>
      </p:sp>
      <p:sp>
        <p:nvSpPr>
          <p:cNvPr id="4" name="Metin kutusu 3">
            <a:extLst>
              <a:ext uri="{FF2B5EF4-FFF2-40B4-BE49-F238E27FC236}">
                <a16:creationId xmlns:a16="http://schemas.microsoft.com/office/drawing/2014/main" id="{130E5B41-090F-F204-4015-4455005D5E2B}"/>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ÖRNEK: DSÖ TÜTÜN KONTROLÜ ÇERÇEVE SÖZLEŞMESİ</a:t>
            </a:r>
            <a:endParaRPr lang="tr-TR" sz="4617" dirty="0">
              <a:solidFill>
                <a:srgbClr val="114533"/>
              </a:solidFill>
            </a:endParaRPr>
          </a:p>
        </p:txBody>
      </p:sp>
    </p:spTree>
    <p:extLst>
      <p:ext uri="{BB962C8B-B14F-4D97-AF65-F5344CB8AC3E}">
        <p14:creationId xmlns:p14="http://schemas.microsoft.com/office/powerpoint/2010/main" val="260195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C8C8-1400-C8AA-D70C-FB85CA7EE67E}"/>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1EBD5054-7E1E-14F6-F5FA-6156D650C5A4}"/>
              </a:ext>
            </a:extLst>
          </p:cNvPr>
          <p:cNvSpPr txBox="1"/>
          <p:nvPr/>
        </p:nvSpPr>
        <p:spPr>
          <a:xfrm>
            <a:off x="318441" y="2007522"/>
            <a:ext cx="19257455" cy="7294305"/>
          </a:xfrm>
          <a:prstGeom prst="rect">
            <a:avLst/>
          </a:prstGeom>
          <a:noFill/>
        </p:spPr>
        <p:txBody>
          <a:bodyPr wrap="square">
            <a:spAutoFit/>
          </a:bodyPr>
          <a:lstStyle/>
          <a:p>
            <a:pPr>
              <a:lnSpc>
                <a:spcPct val="150000"/>
              </a:lnSpc>
            </a:pPr>
            <a:r>
              <a:rPr lang="tr-TR" sz="3600" b="1" dirty="0">
                <a:solidFill>
                  <a:srgbClr val="00B050"/>
                </a:solidFill>
              </a:rPr>
              <a:t>TALEP AZALTMA</a:t>
            </a:r>
            <a:br>
              <a:rPr lang="tr-TR" sz="3600" dirty="0"/>
            </a:br>
            <a:r>
              <a:rPr lang="tr-TR" sz="3600" dirty="0"/>
              <a:t>Tütün kullanımının yaygınlığını düşürmek ve kullanımın normalleşmesini engellemek üzerine odaklanır.</a:t>
            </a:r>
          </a:p>
          <a:p>
            <a:pPr lvl="2">
              <a:lnSpc>
                <a:spcPct val="150000"/>
              </a:lnSpc>
              <a:buFont typeface="Arial" panose="020B0604020202020204" pitchFamily="34" charset="0"/>
              <a:buChar char="•"/>
            </a:pPr>
            <a:r>
              <a:rPr lang="tr-TR" sz="3600" b="1" dirty="0">
                <a:solidFill>
                  <a:srgbClr val="00B050"/>
                </a:solidFill>
              </a:rPr>
              <a:t>Kullanılmaması durumunda elde edilecek kazanımlar</a:t>
            </a:r>
            <a:r>
              <a:rPr lang="tr-TR" sz="3600" dirty="0">
                <a:solidFill>
                  <a:srgbClr val="00B050"/>
                </a:solidFill>
              </a:rPr>
              <a:t> </a:t>
            </a:r>
            <a:r>
              <a:rPr lang="tr-TR" sz="3600" dirty="0"/>
              <a:t>hakkında toplumdaki bilgi ve farkındalık seviyesini artırmak.</a:t>
            </a:r>
          </a:p>
          <a:p>
            <a:pPr lvl="2">
              <a:lnSpc>
                <a:spcPct val="150000"/>
              </a:lnSpc>
              <a:buFont typeface="Arial" panose="020B0604020202020204" pitchFamily="34" charset="0"/>
              <a:buChar char="•"/>
            </a:pPr>
            <a:r>
              <a:rPr lang="tr-TR" sz="3600" b="1" dirty="0">
                <a:solidFill>
                  <a:srgbClr val="00B050"/>
                </a:solidFill>
              </a:rPr>
              <a:t>Tütün ürünlerinin içerikleri ve sağlık üzerindeki etkileri</a:t>
            </a:r>
            <a:r>
              <a:rPr lang="tr-TR" sz="3600" dirty="0">
                <a:solidFill>
                  <a:srgbClr val="00B050"/>
                </a:solidFill>
              </a:rPr>
              <a:t> </a:t>
            </a:r>
            <a:r>
              <a:rPr lang="tr-TR" sz="3600" dirty="0"/>
              <a:t>hakkında kamuoyunu bilgilendirmek.</a:t>
            </a:r>
          </a:p>
          <a:p>
            <a:pPr lvl="2">
              <a:lnSpc>
                <a:spcPct val="150000"/>
              </a:lnSpc>
              <a:buFont typeface="Arial" panose="020B0604020202020204" pitchFamily="34" charset="0"/>
              <a:buChar char="•"/>
            </a:pPr>
            <a:r>
              <a:rPr lang="tr-TR" sz="3600" dirty="0"/>
              <a:t>Bırakmak isteyen bireylere sunulan </a:t>
            </a:r>
            <a:r>
              <a:rPr lang="tr-TR" sz="3600" b="1" dirty="0">
                <a:solidFill>
                  <a:srgbClr val="00B050"/>
                </a:solidFill>
              </a:rPr>
              <a:t>sağlık hizmetlerinin geliştirilmesini ve yaygınlaştırılmasını</a:t>
            </a:r>
            <a:r>
              <a:rPr lang="tr-TR" sz="3600" dirty="0">
                <a:solidFill>
                  <a:srgbClr val="00B050"/>
                </a:solidFill>
              </a:rPr>
              <a:t> </a:t>
            </a:r>
            <a:r>
              <a:rPr lang="tr-TR" sz="3600" dirty="0"/>
              <a:t>sağlamak.</a:t>
            </a:r>
          </a:p>
          <a:p>
            <a:pPr lvl="2">
              <a:lnSpc>
                <a:spcPct val="150000"/>
              </a:lnSpc>
              <a:buFont typeface="Arial" panose="020B0604020202020204" pitchFamily="34" charset="0"/>
              <a:buChar char="•"/>
            </a:pPr>
            <a:r>
              <a:rPr lang="tr-TR" sz="3600" b="1" dirty="0">
                <a:solidFill>
                  <a:srgbClr val="00B050"/>
                </a:solidFill>
              </a:rPr>
              <a:t>Vergi artışlarıyla fiyatları yükselterek</a:t>
            </a:r>
            <a:r>
              <a:rPr lang="tr-TR" sz="3600" dirty="0">
                <a:solidFill>
                  <a:srgbClr val="00B050"/>
                </a:solidFill>
              </a:rPr>
              <a:t> </a:t>
            </a:r>
            <a:r>
              <a:rPr lang="tr-TR" sz="3600" dirty="0"/>
              <a:t>ürünlere olan talebi azaltmak.</a:t>
            </a:r>
          </a:p>
          <a:p>
            <a:endParaRPr lang="tr-TR" sz="3600" dirty="0"/>
          </a:p>
        </p:txBody>
      </p:sp>
      <p:sp>
        <p:nvSpPr>
          <p:cNvPr id="3" name="Metin kutusu 2">
            <a:extLst>
              <a:ext uri="{FF2B5EF4-FFF2-40B4-BE49-F238E27FC236}">
                <a16:creationId xmlns:a16="http://schemas.microsoft.com/office/drawing/2014/main" id="{694B842C-6566-09E9-E8D6-F695E14858F5}"/>
              </a:ext>
            </a:extLst>
          </p:cNvPr>
          <p:cNvSpPr txBox="1"/>
          <p:nvPr/>
        </p:nvSpPr>
        <p:spPr>
          <a:xfrm>
            <a:off x="318441" y="284178"/>
            <a:ext cx="12635560" cy="1513363"/>
          </a:xfrm>
          <a:prstGeom prst="rect">
            <a:avLst/>
          </a:prstGeom>
          <a:noFill/>
        </p:spPr>
        <p:txBody>
          <a:bodyPr wrap="square" rtlCol="0">
            <a:spAutoFit/>
          </a:bodyPr>
          <a:lstStyle/>
          <a:p>
            <a:r>
              <a:rPr lang="tr-TR" sz="4617" b="1" dirty="0">
                <a:solidFill>
                  <a:srgbClr val="114533"/>
                </a:solidFill>
              </a:rPr>
              <a:t>TÜTÜN ÜRÜNLERİ KULLANIMIYLA MÜCADELENİN ANA BİLEŞENLERİ</a:t>
            </a:r>
            <a:endParaRPr lang="tr-TR" sz="4617" dirty="0">
              <a:solidFill>
                <a:srgbClr val="114533"/>
              </a:solidFill>
            </a:endParaRPr>
          </a:p>
        </p:txBody>
      </p:sp>
    </p:spTree>
    <p:extLst>
      <p:ext uri="{BB962C8B-B14F-4D97-AF65-F5344CB8AC3E}">
        <p14:creationId xmlns:p14="http://schemas.microsoft.com/office/powerpoint/2010/main" val="16973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10FCE-5974-4702-8B06-18B005168657}"/>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11924978-B7CF-7B48-8D91-BB2174C1F408}"/>
              </a:ext>
            </a:extLst>
          </p:cNvPr>
          <p:cNvSpPr txBox="1"/>
          <p:nvPr/>
        </p:nvSpPr>
        <p:spPr>
          <a:xfrm>
            <a:off x="471054" y="2423021"/>
            <a:ext cx="18039195" cy="6463308"/>
          </a:xfrm>
          <a:prstGeom prst="rect">
            <a:avLst/>
          </a:prstGeom>
          <a:noFill/>
        </p:spPr>
        <p:txBody>
          <a:bodyPr wrap="square">
            <a:spAutoFit/>
          </a:bodyPr>
          <a:lstStyle/>
          <a:p>
            <a:pPr>
              <a:lnSpc>
                <a:spcPct val="150000"/>
              </a:lnSpc>
            </a:pPr>
            <a:r>
              <a:rPr lang="tr-TR" sz="3600" b="1" dirty="0">
                <a:solidFill>
                  <a:srgbClr val="00B050"/>
                </a:solidFill>
              </a:rPr>
              <a:t>ARZI AZALTMA</a:t>
            </a:r>
            <a:br>
              <a:rPr lang="tr-TR" sz="3600" dirty="0"/>
            </a:br>
            <a:r>
              <a:rPr lang="tr-TR" sz="3600" dirty="0"/>
              <a:t>Sanayiye yönelik mücadele ile arzı azaltmak veya maliyetini artırmak.</a:t>
            </a:r>
          </a:p>
          <a:p>
            <a:pPr lvl="2">
              <a:lnSpc>
                <a:spcPct val="150000"/>
              </a:lnSpc>
              <a:buFont typeface="Arial" panose="020B0604020202020204" pitchFamily="34" charset="0"/>
              <a:buChar char="•"/>
            </a:pPr>
            <a:r>
              <a:rPr lang="tr-TR" sz="3600" b="1" dirty="0">
                <a:solidFill>
                  <a:srgbClr val="00B050"/>
                </a:solidFill>
              </a:rPr>
              <a:t>Bütüncül bir yöntem</a:t>
            </a:r>
            <a:r>
              <a:rPr lang="tr-TR" sz="3600" dirty="0">
                <a:solidFill>
                  <a:srgbClr val="00B050"/>
                </a:solidFill>
              </a:rPr>
              <a:t> ve </a:t>
            </a:r>
            <a:r>
              <a:rPr lang="tr-TR" sz="3600" b="1" dirty="0">
                <a:solidFill>
                  <a:srgbClr val="00B050"/>
                </a:solidFill>
              </a:rPr>
              <a:t>çok katılımcılı çalışma</a:t>
            </a:r>
            <a:r>
              <a:rPr lang="tr-TR" sz="3600" dirty="0">
                <a:solidFill>
                  <a:srgbClr val="00B050"/>
                </a:solidFill>
              </a:rPr>
              <a:t> </a:t>
            </a:r>
            <a:r>
              <a:rPr lang="tr-TR" sz="3600" dirty="0"/>
              <a:t>gerekliliği.</a:t>
            </a:r>
          </a:p>
          <a:p>
            <a:pPr lvl="2">
              <a:lnSpc>
                <a:spcPct val="150000"/>
              </a:lnSpc>
              <a:buFont typeface="Arial" panose="020B0604020202020204" pitchFamily="34" charset="0"/>
              <a:buChar char="•"/>
            </a:pPr>
            <a:r>
              <a:rPr lang="tr-TR" sz="3600" dirty="0"/>
              <a:t>Kaçakçılık, yasa dışı üretim, yasa dışı ticaret gibi faaliyetlerin engellenmesi.</a:t>
            </a:r>
          </a:p>
          <a:p>
            <a:pPr lvl="2">
              <a:lnSpc>
                <a:spcPct val="150000"/>
              </a:lnSpc>
              <a:buFont typeface="Arial" panose="020B0604020202020204" pitchFamily="34" charset="0"/>
              <a:buChar char="•"/>
            </a:pPr>
            <a:r>
              <a:rPr lang="tr-TR" sz="3600" dirty="0"/>
              <a:t>Ürünlerin menşeini belirlemek için </a:t>
            </a:r>
            <a:r>
              <a:rPr lang="tr-TR" sz="3600" b="1" dirty="0">
                <a:solidFill>
                  <a:srgbClr val="00B050"/>
                </a:solidFill>
              </a:rPr>
              <a:t>ambalaj üzerinde işaretlemeler</a:t>
            </a:r>
            <a:r>
              <a:rPr lang="tr-TR" sz="3600" dirty="0"/>
              <a:t>, dağıtım noktalarında </a:t>
            </a:r>
            <a:r>
              <a:rPr lang="tr-TR" sz="3600" b="1" dirty="0">
                <a:solidFill>
                  <a:srgbClr val="00B050"/>
                </a:solidFill>
              </a:rPr>
              <a:t>kontrol ve denetimler</a:t>
            </a:r>
            <a:r>
              <a:rPr lang="tr-TR" sz="3600" dirty="0">
                <a:solidFill>
                  <a:srgbClr val="4BB74E"/>
                </a:solidFill>
              </a:rPr>
              <a:t>, </a:t>
            </a:r>
            <a:r>
              <a:rPr lang="tr-TR" sz="3600" dirty="0"/>
              <a:t>dolaşım ve</a:t>
            </a:r>
            <a:r>
              <a:rPr lang="tr-TR" sz="3600" dirty="0">
                <a:solidFill>
                  <a:srgbClr val="4BB74E"/>
                </a:solidFill>
              </a:rPr>
              <a:t> </a:t>
            </a:r>
            <a:r>
              <a:rPr lang="tr-TR" sz="3600" b="1" dirty="0">
                <a:solidFill>
                  <a:srgbClr val="00B050"/>
                </a:solidFill>
              </a:rPr>
              <a:t>sertifikasyon</a:t>
            </a:r>
            <a:r>
              <a:rPr lang="tr-TR" sz="3600" dirty="0">
                <a:solidFill>
                  <a:srgbClr val="4BB74E"/>
                </a:solidFill>
              </a:rPr>
              <a:t> </a:t>
            </a:r>
            <a:r>
              <a:rPr lang="tr-TR" sz="3600" dirty="0"/>
              <a:t>işlemleri.</a:t>
            </a:r>
          </a:p>
          <a:p>
            <a:pPr lvl="2">
              <a:lnSpc>
                <a:spcPct val="150000"/>
              </a:lnSpc>
              <a:buFont typeface="Arial" panose="020B0604020202020204" pitchFamily="34" charset="0"/>
              <a:buChar char="•"/>
            </a:pPr>
            <a:r>
              <a:rPr lang="tr-TR" sz="3600" b="1" dirty="0">
                <a:solidFill>
                  <a:srgbClr val="00B050"/>
                </a:solidFill>
              </a:rPr>
              <a:t>Reklam ve sponsorluk yasakları.</a:t>
            </a:r>
            <a:endParaRPr lang="tr-TR" sz="3600" dirty="0">
              <a:solidFill>
                <a:srgbClr val="00B050"/>
              </a:solidFill>
            </a:endParaRPr>
          </a:p>
          <a:p>
            <a:endParaRPr lang="tr-TR" sz="3600" dirty="0"/>
          </a:p>
        </p:txBody>
      </p:sp>
      <p:sp>
        <p:nvSpPr>
          <p:cNvPr id="3" name="Metin kutusu 2">
            <a:extLst>
              <a:ext uri="{FF2B5EF4-FFF2-40B4-BE49-F238E27FC236}">
                <a16:creationId xmlns:a16="http://schemas.microsoft.com/office/drawing/2014/main" id="{FB17640A-6593-6D29-EEC8-1C1AEB768F0B}"/>
              </a:ext>
            </a:extLst>
          </p:cNvPr>
          <p:cNvSpPr txBox="1"/>
          <p:nvPr/>
        </p:nvSpPr>
        <p:spPr>
          <a:xfrm>
            <a:off x="318441" y="284178"/>
            <a:ext cx="12635560" cy="1513363"/>
          </a:xfrm>
          <a:prstGeom prst="rect">
            <a:avLst/>
          </a:prstGeom>
          <a:noFill/>
        </p:spPr>
        <p:txBody>
          <a:bodyPr wrap="square" rtlCol="0">
            <a:spAutoFit/>
          </a:bodyPr>
          <a:lstStyle/>
          <a:p>
            <a:r>
              <a:rPr lang="tr-TR" sz="4617" b="1" dirty="0">
                <a:solidFill>
                  <a:srgbClr val="114533"/>
                </a:solidFill>
              </a:rPr>
              <a:t>TÜTÜN ÜRÜNLERİ KULLANIMIYLA MÜCADELENİN ANA BİLEŞENLERİ</a:t>
            </a:r>
            <a:endParaRPr lang="tr-TR" sz="4617" dirty="0">
              <a:solidFill>
                <a:srgbClr val="114533"/>
              </a:solidFill>
            </a:endParaRPr>
          </a:p>
        </p:txBody>
      </p:sp>
    </p:spTree>
    <p:extLst>
      <p:ext uri="{BB962C8B-B14F-4D97-AF65-F5344CB8AC3E}">
        <p14:creationId xmlns:p14="http://schemas.microsoft.com/office/powerpoint/2010/main" val="302037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70AA9-1FC2-E5CB-B625-930C1090618D}"/>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42CA77A2-C9A8-5100-BC0F-926E136FECD4}"/>
              </a:ext>
            </a:extLst>
          </p:cNvPr>
          <p:cNvSpPr txBox="1"/>
          <p:nvPr/>
        </p:nvSpPr>
        <p:spPr>
          <a:xfrm>
            <a:off x="528204" y="2554721"/>
            <a:ext cx="18039195" cy="7017306"/>
          </a:xfrm>
          <a:prstGeom prst="rect">
            <a:avLst/>
          </a:prstGeom>
          <a:noFill/>
        </p:spPr>
        <p:txBody>
          <a:bodyPr wrap="square">
            <a:spAutoFit/>
          </a:bodyPr>
          <a:lstStyle/>
          <a:p>
            <a:r>
              <a:rPr lang="tr-TR" sz="3600" b="1" dirty="0">
                <a:solidFill>
                  <a:srgbClr val="00B050"/>
                </a:solidFill>
              </a:rPr>
              <a:t>ERİŞİMİ ZORLAŞTIRMA</a:t>
            </a:r>
          </a:p>
          <a:p>
            <a:pPr marL="0" indent="0">
              <a:buNone/>
            </a:pPr>
            <a:endParaRPr lang="tr-TR" sz="3600" dirty="0"/>
          </a:p>
          <a:p>
            <a:pPr marL="0" indent="0">
              <a:buNone/>
            </a:pPr>
            <a:r>
              <a:rPr lang="tr-TR" sz="3600" dirty="0"/>
              <a:t>Bu ilkenin Türkiye’de uygulanması:</a:t>
            </a:r>
          </a:p>
          <a:p>
            <a:pPr lvl="2">
              <a:lnSpc>
                <a:spcPct val="150000"/>
              </a:lnSpc>
              <a:buFont typeface="Arial" panose="020B0604020202020204" pitchFamily="34" charset="0"/>
              <a:buChar char="•"/>
            </a:pPr>
            <a:r>
              <a:rPr lang="tr-TR" sz="3600" b="1" dirty="0">
                <a:solidFill>
                  <a:srgbClr val="00B050"/>
                </a:solidFill>
              </a:rPr>
              <a:t>18 yaşın altındaki bireylere satış yapmak yasaktır.</a:t>
            </a:r>
            <a:endParaRPr lang="tr-TR" sz="3600" dirty="0">
              <a:solidFill>
                <a:srgbClr val="00B050"/>
              </a:solidFill>
            </a:endParaRPr>
          </a:p>
          <a:p>
            <a:pPr lvl="2">
              <a:lnSpc>
                <a:spcPct val="150000"/>
              </a:lnSpc>
              <a:buFont typeface="Arial" panose="020B0604020202020204" pitchFamily="34" charset="0"/>
              <a:buChar char="•"/>
            </a:pPr>
            <a:r>
              <a:rPr lang="tr-TR" sz="3600" b="1" dirty="0">
                <a:solidFill>
                  <a:srgbClr val="00B050"/>
                </a:solidFill>
              </a:rPr>
              <a:t>18 yaş altı kişiler</a:t>
            </a:r>
            <a:r>
              <a:rPr lang="tr-TR" sz="3600" dirty="0">
                <a:solidFill>
                  <a:srgbClr val="4BB74E"/>
                </a:solidFill>
              </a:rPr>
              <a:t>, </a:t>
            </a:r>
            <a:r>
              <a:rPr lang="tr-TR" sz="3600" dirty="0"/>
              <a:t>satış ve dağıtım faaliyetlerinde çalıştırılamaz.</a:t>
            </a:r>
          </a:p>
          <a:p>
            <a:pPr lvl="2">
              <a:lnSpc>
                <a:spcPct val="150000"/>
              </a:lnSpc>
              <a:buFont typeface="Arial" panose="020B0604020202020204" pitchFamily="34" charset="0"/>
              <a:buChar char="•"/>
            </a:pPr>
            <a:r>
              <a:rPr lang="tr-TR" sz="3600" b="1" dirty="0">
                <a:solidFill>
                  <a:srgbClr val="00B050"/>
                </a:solidFill>
              </a:rPr>
              <a:t>Logo ve şekilleri</a:t>
            </a:r>
            <a:r>
              <a:rPr lang="tr-TR" sz="3600" dirty="0"/>
              <a:t>, 18 yaş altı bireylerin erişimine uygun diğer ürünlerin üzerinde yer alamaz.</a:t>
            </a:r>
          </a:p>
          <a:p>
            <a:pPr>
              <a:lnSpc>
                <a:spcPct val="150000"/>
              </a:lnSpc>
            </a:pPr>
            <a:r>
              <a:rPr lang="tr-TR" sz="3600" b="1" dirty="0">
                <a:solidFill>
                  <a:srgbClr val="00B050"/>
                </a:solidFill>
              </a:rPr>
              <a:t>4207 Sayılı Kanun</a:t>
            </a:r>
            <a:r>
              <a:rPr lang="tr-TR" sz="3600" dirty="0">
                <a:solidFill>
                  <a:srgbClr val="00B050"/>
                </a:solidFill>
              </a:rPr>
              <a:t> </a:t>
            </a:r>
            <a:r>
              <a:rPr lang="tr-TR" sz="3600" dirty="0"/>
              <a:t>Tütün Ürünlerinin Zararlarının Önlenmesi ve Kontrolü Hakkında Kanun</a:t>
            </a:r>
          </a:p>
          <a:p>
            <a:endParaRPr lang="tr-TR" sz="3600" dirty="0"/>
          </a:p>
          <a:p>
            <a:endParaRPr lang="tr-TR" sz="3600" dirty="0"/>
          </a:p>
        </p:txBody>
      </p:sp>
      <p:sp>
        <p:nvSpPr>
          <p:cNvPr id="5" name="Metin kutusu 4">
            <a:extLst>
              <a:ext uri="{FF2B5EF4-FFF2-40B4-BE49-F238E27FC236}">
                <a16:creationId xmlns:a16="http://schemas.microsoft.com/office/drawing/2014/main" id="{DAF4DC10-6FE5-FBF2-353B-28E4724309E0}"/>
              </a:ext>
            </a:extLst>
          </p:cNvPr>
          <p:cNvSpPr txBox="1"/>
          <p:nvPr/>
        </p:nvSpPr>
        <p:spPr>
          <a:xfrm>
            <a:off x="318441" y="284178"/>
            <a:ext cx="12635560" cy="1513363"/>
          </a:xfrm>
          <a:prstGeom prst="rect">
            <a:avLst/>
          </a:prstGeom>
          <a:noFill/>
        </p:spPr>
        <p:txBody>
          <a:bodyPr wrap="square" rtlCol="0">
            <a:spAutoFit/>
          </a:bodyPr>
          <a:lstStyle/>
          <a:p>
            <a:r>
              <a:rPr lang="tr-TR" sz="4617" b="1" dirty="0">
                <a:solidFill>
                  <a:srgbClr val="114533"/>
                </a:solidFill>
              </a:rPr>
              <a:t>TÜTÜN ÜRÜNLERİ KULLANIMIYLA MÜCADELENİN ANA BİLEŞENLERİ</a:t>
            </a:r>
            <a:endParaRPr lang="tr-TR" sz="4617" dirty="0">
              <a:solidFill>
                <a:srgbClr val="114533"/>
              </a:solidFill>
            </a:endParaRPr>
          </a:p>
        </p:txBody>
      </p:sp>
    </p:spTree>
    <p:extLst>
      <p:ext uri="{BB962C8B-B14F-4D97-AF65-F5344CB8AC3E}">
        <p14:creationId xmlns:p14="http://schemas.microsoft.com/office/powerpoint/2010/main" val="240985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8CD0F6A-17F0-8FBE-4428-9D655669DF41}"/>
              </a:ext>
            </a:extLst>
          </p:cNvPr>
          <p:cNvSpPr txBox="1">
            <a:spLocks/>
          </p:cNvSpPr>
          <p:nvPr/>
        </p:nvSpPr>
        <p:spPr>
          <a:xfrm>
            <a:off x="641350" y="2207577"/>
            <a:ext cx="17203484" cy="413607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514350" indent="-514350">
              <a:lnSpc>
                <a:spcPct val="150000"/>
              </a:lnSpc>
              <a:buFont typeface="+mj-lt"/>
              <a:buAutoNum type="arabicPeriod"/>
            </a:pPr>
            <a:r>
              <a:rPr lang="tr-TR" sz="4000" dirty="0">
                <a:solidFill>
                  <a:srgbClr val="4BB74E"/>
                </a:solidFill>
                <a:latin typeface="Calibri" panose="020F0502020204030204" pitchFamily="34" charset="0"/>
                <a:cs typeface="Calibri" panose="020F0502020204030204" pitchFamily="34" charset="0"/>
              </a:rPr>
              <a:t>BM </a:t>
            </a:r>
            <a:r>
              <a:rPr lang="tr-TR" sz="4000" i="0" dirty="0">
                <a:solidFill>
                  <a:srgbClr val="4BB74E"/>
                </a:solidFill>
                <a:effectLst/>
                <a:latin typeface="Calibri" panose="020F0502020204030204" pitchFamily="34" charset="0"/>
                <a:cs typeface="Calibri" panose="020F0502020204030204" pitchFamily="34" charset="0"/>
              </a:rPr>
              <a:t>Narkotik İlaçlar Tek Sözleşmesi, 1961</a:t>
            </a:r>
          </a:p>
          <a:p>
            <a:pPr marL="514350" indent="-514350">
              <a:lnSpc>
                <a:spcPct val="150000"/>
              </a:lnSpc>
              <a:buFont typeface="+mj-lt"/>
              <a:buAutoNum type="arabicPeriod"/>
            </a:pPr>
            <a:r>
              <a:rPr lang="tr-TR" sz="4000" i="0" dirty="0">
                <a:solidFill>
                  <a:srgbClr val="4BB74E"/>
                </a:solidFill>
                <a:effectLst/>
                <a:latin typeface="Calibri" panose="020F0502020204030204" pitchFamily="34" charset="0"/>
                <a:cs typeface="Calibri" panose="020F0502020204030204" pitchFamily="34" charset="0"/>
              </a:rPr>
              <a:t>Psikotrop Maddeler Sözleşmesi, 1971</a:t>
            </a:r>
          </a:p>
          <a:p>
            <a:pPr marL="514350" indent="-514350">
              <a:lnSpc>
                <a:spcPct val="150000"/>
              </a:lnSpc>
              <a:buFont typeface="+mj-lt"/>
              <a:buAutoNum type="arabicPeriod"/>
            </a:pPr>
            <a:r>
              <a:rPr lang="tr-TR" sz="4000" i="0" dirty="0">
                <a:solidFill>
                  <a:srgbClr val="4BB74E"/>
                </a:solidFill>
                <a:effectLst/>
                <a:latin typeface="Calibri" panose="020F0502020204030204" pitchFamily="34" charset="0"/>
                <a:cs typeface="Calibri" panose="020F0502020204030204" pitchFamily="34" charset="0"/>
              </a:rPr>
              <a:t>Uyuşturucu ve Psikotrop Maddelerin Kaçakçılığına Karşı Birleşmiş Milletler Sözleşmesi, 1988</a:t>
            </a:r>
            <a:endParaRPr lang="en-US" sz="3000" kern="0" dirty="0">
              <a:solidFill>
                <a:srgbClr val="4BB74E"/>
              </a:solidFill>
              <a:latin typeface="Calibri" panose="020F0502020204030204" pitchFamily="34" charset="0"/>
              <a:cs typeface="Calibri" panose="020F0502020204030204" pitchFamily="34" charset="0"/>
            </a:endParaRPr>
          </a:p>
        </p:txBody>
      </p:sp>
      <p:sp>
        <p:nvSpPr>
          <p:cNvPr id="2" name="Metin kutusu 1">
            <a:extLst>
              <a:ext uri="{FF2B5EF4-FFF2-40B4-BE49-F238E27FC236}">
                <a16:creationId xmlns:a16="http://schemas.microsoft.com/office/drawing/2014/main" id="{DD14B963-7091-833D-1D41-B3A14A912B95}"/>
              </a:ext>
            </a:extLst>
          </p:cNvPr>
          <p:cNvSpPr txBox="1"/>
          <p:nvPr/>
        </p:nvSpPr>
        <p:spPr>
          <a:xfrm>
            <a:off x="318441" y="284178"/>
            <a:ext cx="12635560" cy="802848"/>
          </a:xfrm>
          <a:prstGeom prst="rect">
            <a:avLst/>
          </a:prstGeom>
          <a:noFill/>
        </p:spPr>
        <p:txBody>
          <a:bodyPr wrap="square" rtlCol="0">
            <a:spAutoFit/>
          </a:bodyPr>
          <a:lstStyle/>
          <a:p>
            <a:r>
              <a:rPr lang="tr-TR" sz="4617" b="1" dirty="0">
                <a:solidFill>
                  <a:srgbClr val="114533"/>
                </a:solidFill>
              </a:rPr>
              <a:t>ULUSLARARASI MADDE KONTROL REJİMİ</a:t>
            </a:r>
          </a:p>
        </p:txBody>
      </p:sp>
    </p:spTree>
    <p:extLst>
      <p:ext uri="{BB962C8B-B14F-4D97-AF65-F5344CB8AC3E}">
        <p14:creationId xmlns:p14="http://schemas.microsoft.com/office/powerpoint/2010/main" val="121175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B8017-002C-EF91-458C-91BFAB425F71}"/>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6691925F-66F7-9B2C-B02E-EF31483CB3E7}"/>
              </a:ext>
            </a:extLst>
          </p:cNvPr>
          <p:cNvSpPr txBox="1"/>
          <p:nvPr/>
        </p:nvSpPr>
        <p:spPr>
          <a:xfrm>
            <a:off x="471054" y="2211821"/>
            <a:ext cx="18039195" cy="5823454"/>
          </a:xfrm>
          <a:prstGeom prst="rect">
            <a:avLst/>
          </a:prstGeom>
          <a:noFill/>
        </p:spPr>
        <p:txBody>
          <a:bodyPr wrap="square">
            <a:spAutoFit/>
          </a:bodyPr>
          <a:lstStyle/>
          <a:p>
            <a:pPr marL="848746" lvl="1" indent="-571500">
              <a:lnSpc>
                <a:spcPct val="150000"/>
              </a:lnSpc>
              <a:buFont typeface="Arial" panose="020B0604020202020204" pitchFamily="34" charset="0"/>
              <a:buChar char="•"/>
            </a:pPr>
            <a:r>
              <a:rPr lang="tr-TR" sz="3600" dirty="0"/>
              <a:t>Bağımlılıkla Mücadele Yüksek Kurulu (BMYK) </a:t>
            </a:r>
          </a:p>
          <a:p>
            <a:pPr marL="848746" lvl="1" indent="-571500">
              <a:lnSpc>
                <a:spcPct val="150000"/>
              </a:lnSpc>
              <a:buFont typeface="Arial" panose="020B0604020202020204" pitchFamily="34" charset="0"/>
              <a:buChar char="•"/>
            </a:pPr>
            <a:r>
              <a:rPr lang="tr-TR" sz="3600" dirty="0"/>
              <a:t>T.C. Sağlık Bakanlığı</a:t>
            </a:r>
          </a:p>
          <a:p>
            <a:pPr marL="848746" lvl="1" indent="-571500">
              <a:lnSpc>
                <a:spcPct val="150000"/>
              </a:lnSpc>
              <a:buFont typeface="Arial" panose="020B0604020202020204" pitchFamily="34" charset="0"/>
              <a:buChar char="•"/>
            </a:pPr>
            <a:r>
              <a:rPr lang="tr-TR" sz="3600" dirty="0"/>
              <a:t>T.C. Aile ve Sosyal Hizmetler Bakanlığı</a:t>
            </a:r>
          </a:p>
          <a:p>
            <a:pPr marL="848746" lvl="1" indent="-571500">
              <a:lnSpc>
                <a:spcPct val="150000"/>
              </a:lnSpc>
              <a:buFont typeface="Arial" panose="020B0604020202020204" pitchFamily="34" charset="0"/>
              <a:buChar char="•"/>
            </a:pPr>
            <a:r>
              <a:rPr lang="tr-TR" sz="3600" dirty="0"/>
              <a:t>T.C. Milli Eğitim Bakanlığı</a:t>
            </a:r>
          </a:p>
          <a:p>
            <a:pPr marL="848746" lvl="1" indent="-571500">
              <a:lnSpc>
                <a:spcPct val="150000"/>
              </a:lnSpc>
              <a:buFont typeface="Arial" panose="020B0604020202020204" pitchFamily="34" charset="0"/>
              <a:buChar char="•"/>
            </a:pPr>
            <a:r>
              <a:rPr lang="tr-TR" sz="3600" dirty="0"/>
              <a:t>T.C. Gençlik ve Spor Bakanlığı</a:t>
            </a:r>
          </a:p>
          <a:p>
            <a:pPr marL="848746" lvl="1" indent="-571500">
              <a:lnSpc>
                <a:spcPct val="150000"/>
              </a:lnSpc>
              <a:buFont typeface="Arial" panose="020B0604020202020204" pitchFamily="34" charset="0"/>
              <a:buChar char="•"/>
            </a:pPr>
            <a:r>
              <a:rPr lang="tr-TR" sz="3600" dirty="0"/>
              <a:t>T.C. İçişleri Bakanlığı</a:t>
            </a:r>
          </a:p>
          <a:p>
            <a:pPr marL="848746" lvl="1" indent="-571500">
              <a:lnSpc>
                <a:spcPct val="150000"/>
              </a:lnSpc>
              <a:buFont typeface="Arial" panose="020B0604020202020204" pitchFamily="34" charset="0"/>
              <a:buChar char="•"/>
            </a:pPr>
            <a:r>
              <a:rPr lang="tr-TR" sz="3600" dirty="0"/>
              <a:t>Türkiye Yeşilay Cemiyeti</a:t>
            </a:r>
          </a:p>
        </p:txBody>
      </p:sp>
      <p:sp>
        <p:nvSpPr>
          <p:cNvPr id="3" name="Metin kutusu 2">
            <a:extLst>
              <a:ext uri="{FF2B5EF4-FFF2-40B4-BE49-F238E27FC236}">
                <a16:creationId xmlns:a16="http://schemas.microsoft.com/office/drawing/2014/main" id="{56B7965D-D373-5170-60FB-A1762B6C5751}"/>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TÜRKİYE’DE BAĞIMLILIKLA MÜCADELE PAYDAŞLARI</a:t>
            </a:r>
            <a:endParaRPr lang="tr-TR" sz="4617" dirty="0">
              <a:solidFill>
                <a:srgbClr val="114533"/>
              </a:solidFill>
            </a:endParaRPr>
          </a:p>
        </p:txBody>
      </p:sp>
    </p:spTree>
    <p:extLst>
      <p:ext uri="{BB962C8B-B14F-4D97-AF65-F5344CB8AC3E}">
        <p14:creationId xmlns:p14="http://schemas.microsoft.com/office/powerpoint/2010/main" val="4098386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45D27-3BFC-1474-DE53-D4AF91739928}"/>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C64EFE44-5455-BDB7-0E39-B876CBE63E90}"/>
              </a:ext>
            </a:extLst>
          </p:cNvPr>
          <p:cNvSpPr txBox="1"/>
          <p:nvPr/>
        </p:nvSpPr>
        <p:spPr>
          <a:xfrm>
            <a:off x="661554" y="2171988"/>
            <a:ext cx="9225396" cy="6186309"/>
          </a:xfrm>
          <a:prstGeom prst="rect">
            <a:avLst/>
          </a:prstGeom>
          <a:noFill/>
        </p:spPr>
        <p:txBody>
          <a:bodyPr wrap="square">
            <a:spAutoFit/>
          </a:bodyPr>
          <a:lstStyle/>
          <a:p>
            <a:pPr marL="571500" indent="-571500" algn="just">
              <a:buFont typeface="Arial" panose="020B0604020202020204" pitchFamily="34" charset="0"/>
              <a:buChar char="•"/>
            </a:pPr>
            <a:r>
              <a:rPr lang="tr-TR" sz="3600" dirty="0"/>
              <a:t>2014 yılında 1.Uyuşturucu ile Mücadele Şurası yapılmış ve ardından 2015 yılında Ulusal Strateji Belgesi, Uyuşturucu ile Mücadele Acil Eylem Planı yapılmıştır. </a:t>
            </a:r>
          </a:p>
          <a:p>
            <a:pPr marL="571500" indent="-571500" algn="just">
              <a:buFont typeface="Arial" panose="020B0604020202020204" pitchFamily="34" charset="0"/>
              <a:buChar char="•"/>
            </a:pPr>
            <a:r>
              <a:rPr lang="tr-TR" sz="3600" dirty="0"/>
              <a:t>2014 yılında Uyuşturucu ile Mücadele Kurulu oluşturulmuştur. ( Yüksek Kurul – Kurul- Teknik Kurul – İl kurulları) </a:t>
            </a:r>
          </a:p>
          <a:p>
            <a:pPr marL="571500" indent="-571500" algn="just">
              <a:buFont typeface="Arial" panose="020B0604020202020204" pitchFamily="34" charset="0"/>
              <a:buChar char="•"/>
            </a:pPr>
            <a:r>
              <a:rPr lang="tr-TR" sz="3600" dirty="0"/>
              <a:t>Ulusal Eylem Planı kapsamında birçok bakanlık, kurum ve kuruluşa görevler atanmıştır. Bu görevler 3 aylık periyotlarla takip edilmektedir. </a:t>
            </a:r>
          </a:p>
        </p:txBody>
      </p:sp>
      <p:pic>
        <p:nvPicPr>
          <p:cNvPr id="3" name="Resim 2">
            <a:extLst>
              <a:ext uri="{FF2B5EF4-FFF2-40B4-BE49-F238E27FC236}">
                <a16:creationId xmlns:a16="http://schemas.microsoft.com/office/drawing/2014/main" id="{C7209A45-5EBD-6D56-104C-AEBBAA01D82E}"/>
              </a:ext>
            </a:extLst>
          </p:cNvPr>
          <p:cNvPicPr>
            <a:picLocks noChangeAspect="1"/>
          </p:cNvPicPr>
          <p:nvPr/>
        </p:nvPicPr>
        <p:blipFill>
          <a:blip r:embed="rId3"/>
          <a:stretch>
            <a:fillRect/>
          </a:stretch>
        </p:blipFill>
        <p:spPr>
          <a:xfrm>
            <a:off x="10877551" y="1800628"/>
            <a:ext cx="8343900" cy="6929028"/>
          </a:xfrm>
          <a:prstGeom prst="rect">
            <a:avLst/>
          </a:prstGeom>
        </p:spPr>
      </p:pic>
      <p:sp>
        <p:nvSpPr>
          <p:cNvPr id="4" name="Metin kutusu 3">
            <a:extLst>
              <a:ext uri="{FF2B5EF4-FFF2-40B4-BE49-F238E27FC236}">
                <a16:creationId xmlns:a16="http://schemas.microsoft.com/office/drawing/2014/main" id="{97FC83C0-0193-AAC3-E6D6-E5B1EC079236}"/>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TÜRKİYE’DE MADDE BAĞIMLILIĞI POLİTİKALARI </a:t>
            </a:r>
            <a:endParaRPr lang="tr-TR" sz="4617" dirty="0">
              <a:solidFill>
                <a:srgbClr val="114533"/>
              </a:solidFill>
            </a:endParaRPr>
          </a:p>
        </p:txBody>
      </p:sp>
    </p:spTree>
    <p:extLst>
      <p:ext uri="{BB962C8B-B14F-4D97-AF65-F5344CB8AC3E}">
        <p14:creationId xmlns:p14="http://schemas.microsoft.com/office/powerpoint/2010/main" val="156828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685D5-F362-CF40-2E5E-8B6D757C97F2}"/>
            </a:ext>
          </a:extLst>
        </p:cNvPr>
        <p:cNvGrpSpPr/>
        <p:nvPr/>
      </p:nvGrpSpPr>
      <p:grpSpPr>
        <a:xfrm>
          <a:off x="0" y="0"/>
          <a:ext cx="0" cy="0"/>
          <a:chOff x="0" y="0"/>
          <a:chExt cx="0" cy="0"/>
        </a:xfrm>
      </p:grpSpPr>
      <p:sp>
        <p:nvSpPr>
          <p:cNvPr id="3" name="Dikdörtgen 15">
            <a:extLst>
              <a:ext uri="{FF2B5EF4-FFF2-40B4-BE49-F238E27FC236}">
                <a16:creationId xmlns:a16="http://schemas.microsoft.com/office/drawing/2014/main" id="{76E0E4CF-B4EC-2C62-9814-6C0FF2FF047B}"/>
              </a:ext>
            </a:extLst>
          </p:cNvPr>
          <p:cNvSpPr/>
          <p:nvPr/>
        </p:nvSpPr>
        <p:spPr>
          <a:xfrm>
            <a:off x="521695" y="3124086"/>
            <a:ext cx="10501855" cy="4161460"/>
          </a:xfrm>
          <a:prstGeom prst="rect">
            <a:avLst/>
          </a:prstGeom>
          <a:noFill/>
        </p:spPr>
        <p:txBody>
          <a:bodyPr wrap="square">
            <a:spAutoFit/>
          </a:bodyPr>
          <a:lstStyle/>
          <a:p>
            <a:pPr>
              <a:lnSpc>
                <a:spcPct val="150000"/>
              </a:lnSpc>
            </a:pPr>
            <a:r>
              <a:rPr lang="tr-TR" sz="3600" dirty="0"/>
              <a:t>Sağlık Bakanlığı </a:t>
            </a:r>
            <a:r>
              <a:rPr lang="tr-TR" sz="3600" dirty="0">
                <a:sym typeface="Wingdings" panose="05000000000000000000" pitchFamily="2" charset="2"/>
              </a:rPr>
              <a:t>Önleme Çalışmaları, AMATEM, ÇEMATEM, SHM, 191 </a:t>
            </a:r>
          </a:p>
          <a:p>
            <a:pPr>
              <a:lnSpc>
                <a:spcPct val="150000"/>
              </a:lnSpc>
            </a:pPr>
            <a:r>
              <a:rPr lang="tr-TR" sz="3600" dirty="0">
                <a:sym typeface="Wingdings" panose="05000000000000000000" pitchFamily="2" charset="2"/>
              </a:rPr>
              <a:t>Aile Bakanlığı  SHM </a:t>
            </a:r>
          </a:p>
          <a:p>
            <a:pPr>
              <a:lnSpc>
                <a:spcPct val="150000"/>
              </a:lnSpc>
            </a:pPr>
            <a:r>
              <a:rPr lang="tr-TR" sz="3600" dirty="0">
                <a:sym typeface="Wingdings" panose="05000000000000000000" pitchFamily="2" charset="2"/>
              </a:rPr>
              <a:t>Adalet Bakanlığı  Denetimli Serbestlik Çalışmaları</a:t>
            </a:r>
          </a:p>
          <a:p>
            <a:pPr>
              <a:lnSpc>
                <a:spcPct val="150000"/>
              </a:lnSpc>
            </a:pPr>
            <a:r>
              <a:rPr lang="tr-TR" sz="3600" dirty="0">
                <a:sym typeface="Wingdings" panose="05000000000000000000" pitchFamily="2" charset="2"/>
              </a:rPr>
              <a:t> </a:t>
            </a:r>
            <a:endParaRPr lang="tr-TR" sz="3600" b="1" dirty="0"/>
          </a:p>
        </p:txBody>
      </p:sp>
      <p:grpSp>
        <p:nvGrpSpPr>
          <p:cNvPr id="9" name="Grup 8">
            <a:extLst>
              <a:ext uri="{FF2B5EF4-FFF2-40B4-BE49-F238E27FC236}">
                <a16:creationId xmlns:a16="http://schemas.microsoft.com/office/drawing/2014/main" id="{9410F9C1-32C5-8F25-6616-CC9C966E7E43}"/>
              </a:ext>
            </a:extLst>
          </p:cNvPr>
          <p:cNvGrpSpPr/>
          <p:nvPr/>
        </p:nvGrpSpPr>
        <p:grpSpPr>
          <a:xfrm>
            <a:off x="12382501" y="2116236"/>
            <a:ext cx="5238749" cy="7199043"/>
            <a:chOff x="8151610" y="1643024"/>
            <a:chExt cx="3619708" cy="4573647"/>
          </a:xfrm>
        </p:grpSpPr>
        <p:pic>
          <p:nvPicPr>
            <p:cNvPr id="4" name="Resim 3">
              <a:extLst>
                <a:ext uri="{FF2B5EF4-FFF2-40B4-BE49-F238E27FC236}">
                  <a16:creationId xmlns:a16="http://schemas.microsoft.com/office/drawing/2014/main" id="{9D7CDDC8-ADDD-765F-2BE6-93CA61EAE954}"/>
                </a:ext>
              </a:extLst>
            </p:cNvPr>
            <p:cNvPicPr>
              <a:picLocks noChangeAspect="1"/>
            </p:cNvPicPr>
            <p:nvPr/>
          </p:nvPicPr>
          <p:blipFill>
            <a:blip r:embed="rId3"/>
            <a:srcRect/>
            <a:stretch/>
          </p:blipFill>
          <p:spPr>
            <a:xfrm>
              <a:off x="8151610" y="2419428"/>
              <a:ext cx="3619708" cy="1494940"/>
            </a:xfrm>
            <a:prstGeom prst="rect">
              <a:avLst/>
            </a:prstGeom>
          </p:spPr>
        </p:pic>
        <p:pic>
          <p:nvPicPr>
            <p:cNvPr id="5" name="Resim 4">
              <a:extLst>
                <a:ext uri="{FF2B5EF4-FFF2-40B4-BE49-F238E27FC236}">
                  <a16:creationId xmlns:a16="http://schemas.microsoft.com/office/drawing/2014/main" id="{9C33897E-A9C9-996B-C603-780943AA355F}"/>
                </a:ext>
              </a:extLst>
            </p:cNvPr>
            <p:cNvPicPr>
              <a:picLocks noChangeAspect="1"/>
            </p:cNvPicPr>
            <p:nvPr/>
          </p:nvPicPr>
          <p:blipFill>
            <a:blip r:embed="rId4"/>
            <a:srcRect/>
            <a:stretch/>
          </p:blipFill>
          <p:spPr>
            <a:xfrm>
              <a:off x="8151610" y="1643024"/>
              <a:ext cx="3202401" cy="685314"/>
            </a:xfrm>
            <a:prstGeom prst="rect">
              <a:avLst/>
            </a:prstGeom>
          </p:spPr>
        </p:pic>
        <p:pic>
          <p:nvPicPr>
            <p:cNvPr id="6" name="Resim 5">
              <a:extLst>
                <a:ext uri="{FF2B5EF4-FFF2-40B4-BE49-F238E27FC236}">
                  <a16:creationId xmlns:a16="http://schemas.microsoft.com/office/drawing/2014/main" id="{86BDA13D-3A6D-CE79-C7A2-170903E61CB3}"/>
                </a:ext>
              </a:extLst>
            </p:cNvPr>
            <p:cNvPicPr>
              <a:picLocks noChangeAspect="1"/>
            </p:cNvPicPr>
            <p:nvPr/>
          </p:nvPicPr>
          <p:blipFill>
            <a:blip r:embed="rId5"/>
            <a:stretch>
              <a:fillRect/>
            </a:stretch>
          </p:blipFill>
          <p:spPr>
            <a:xfrm>
              <a:off x="8648594" y="4054047"/>
              <a:ext cx="2417580" cy="2162624"/>
            </a:xfrm>
            <a:prstGeom prst="rect">
              <a:avLst/>
            </a:prstGeom>
          </p:spPr>
        </p:pic>
      </p:grpSp>
      <p:sp>
        <p:nvSpPr>
          <p:cNvPr id="7" name="Metin kutusu 6">
            <a:extLst>
              <a:ext uri="{FF2B5EF4-FFF2-40B4-BE49-F238E27FC236}">
                <a16:creationId xmlns:a16="http://schemas.microsoft.com/office/drawing/2014/main" id="{9F991CB6-CCD8-EC81-BD96-74FEB8ECEDB9}"/>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TÜRKİYE'DE BAĞIMLILIKLA MÜCADELE EDEN KURUMLAR</a:t>
            </a:r>
            <a:endParaRPr lang="tr-TR" sz="4617" dirty="0">
              <a:solidFill>
                <a:srgbClr val="114533"/>
              </a:solidFill>
            </a:endParaRPr>
          </a:p>
        </p:txBody>
      </p:sp>
    </p:spTree>
    <p:extLst>
      <p:ext uri="{BB962C8B-B14F-4D97-AF65-F5344CB8AC3E}">
        <p14:creationId xmlns:p14="http://schemas.microsoft.com/office/powerpoint/2010/main" val="319522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tin kutusu 13">
            <a:extLst>
              <a:ext uri="{FF2B5EF4-FFF2-40B4-BE49-F238E27FC236}">
                <a16:creationId xmlns:a16="http://schemas.microsoft.com/office/drawing/2014/main" id="{55B4E6A2-924B-F040-980C-5F6286F81FB6}"/>
              </a:ext>
            </a:extLst>
          </p:cNvPr>
          <p:cNvSpPr txBox="1"/>
          <p:nvPr/>
        </p:nvSpPr>
        <p:spPr>
          <a:xfrm>
            <a:off x="318440" y="2134021"/>
            <a:ext cx="18039195" cy="6057556"/>
          </a:xfrm>
          <a:prstGeom prst="rect">
            <a:avLst/>
          </a:prstGeom>
          <a:noFill/>
        </p:spPr>
        <p:txBody>
          <a:bodyPr wrap="square">
            <a:spAutoFit/>
          </a:bodyPr>
          <a:lstStyle/>
          <a:p>
            <a:pPr marL="342900" indent="-342900">
              <a:lnSpc>
                <a:spcPct val="150000"/>
              </a:lnSpc>
              <a:buFont typeface="Arial" panose="020B0604020202020204" pitchFamily="34" charset="0"/>
              <a:buChar char="•"/>
            </a:pPr>
            <a:r>
              <a:rPr lang="tr-TR" sz="4400" dirty="0"/>
              <a:t>Önleme Nedir?</a:t>
            </a:r>
          </a:p>
          <a:p>
            <a:pPr marL="342900" indent="-342900">
              <a:lnSpc>
                <a:spcPct val="150000"/>
              </a:lnSpc>
              <a:buFont typeface="Arial" panose="020B0604020202020204" pitchFamily="34" charset="0"/>
              <a:buChar char="•"/>
            </a:pPr>
            <a:r>
              <a:rPr lang="tr-TR" sz="4400" dirty="0"/>
              <a:t>Bağımlılığı Önlemenin Önemi</a:t>
            </a:r>
          </a:p>
          <a:p>
            <a:pPr marL="342900" indent="-342900">
              <a:lnSpc>
                <a:spcPct val="150000"/>
              </a:lnSpc>
              <a:buFont typeface="Arial" panose="020B0604020202020204" pitchFamily="34" charset="0"/>
              <a:buChar char="•"/>
            </a:pPr>
            <a:r>
              <a:rPr lang="tr-TR" sz="4400" dirty="0"/>
              <a:t>Bağımlılıkla Mücadelede Önleme Perspektifi</a:t>
            </a:r>
          </a:p>
          <a:p>
            <a:pPr marL="342900" indent="-342900">
              <a:lnSpc>
                <a:spcPct val="150000"/>
              </a:lnSpc>
              <a:buFont typeface="Arial" panose="020B0604020202020204" pitchFamily="34" charset="0"/>
              <a:buChar char="•"/>
            </a:pPr>
            <a:r>
              <a:rPr lang="tr-TR" sz="4400" dirty="0"/>
              <a:t>Bağımlılıkla Mücadelede Politikalar ve Eylem Planları</a:t>
            </a:r>
          </a:p>
          <a:p>
            <a:pPr marL="342900" indent="-342900">
              <a:lnSpc>
                <a:spcPct val="150000"/>
              </a:lnSpc>
              <a:buFont typeface="Arial" panose="020B0604020202020204" pitchFamily="34" charset="0"/>
              <a:buChar char="•"/>
            </a:pPr>
            <a:r>
              <a:rPr lang="tr-TR" sz="4400" dirty="0"/>
              <a:t>Türkiye'de Bağımlılıkla Mücadele eden Kurumlar</a:t>
            </a:r>
          </a:p>
          <a:p>
            <a:pPr marL="342900" indent="-342900">
              <a:lnSpc>
                <a:spcPct val="150000"/>
              </a:lnSpc>
              <a:buFont typeface="Arial" panose="020B0604020202020204" pitchFamily="34" charset="0"/>
              <a:buChar char="•"/>
            </a:pPr>
            <a:endParaRPr lang="tr-TR" sz="4400" dirty="0">
              <a:latin typeface="Century Gothic" panose="020B0502020202020204" pitchFamily="34" charset="0"/>
            </a:endParaRPr>
          </a:p>
        </p:txBody>
      </p:sp>
      <p:sp>
        <p:nvSpPr>
          <p:cNvPr id="4" name="Metin kutusu 3">
            <a:extLst>
              <a:ext uri="{FF2B5EF4-FFF2-40B4-BE49-F238E27FC236}">
                <a16:creationId xmlns:a16="http://schemas.microsoft.com/office/drawing/2014/main" id="{2BBF58EC-952A-86A1-5785-EDB2B07646AD}"/>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SUNUM AKIŞI</a:t>
            </a:r>
            <a:endParaRPr lang="tr-TR" sz="4617" dirty="0">
              <a:solidFill>
                <a:srgbClr val="114533"/>
              </a:solidFill>
            </a:endParaRPr>
          </a:p>
        </p:txBody>
      </p:sp>
    </p:spTree>
    <p:extLst>
      <p:ext uri="{BB962C8B-B14F-4D97-AF65-F5344CB8AC3E}">
        <p14:creationId xmlns:p14="http://schemas.microsoft.com/office/powerpoint/2010/main" val="329249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6E3B3-413A-D916-1D93-7D9C3EF383EB}"/>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F61168F6-3D7B-4D43-2EA4-861323521E5F}"/>
              </a:ext>
            </a:extLst>
          </p:cNvPr>
          <p:cNvSpPr txBox="1"/>
          <p:nvPr/>
        </p:nvSpPr>
        <p:spPr>
          <a:xfrm>
            <a:off x="820861" y="2156933"/>
            <a:ext cx="7853795" cy="748538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tr-TR" sz="3600" dirty="0">
                <a:sym typeface="Wingdings" panose="05000000000000000000" pitchFamily="2" charset="2"/>
              </a:rPr>
              <a:t>Yeşilay  Önleme Çalışmaları, Yeşilay Danışmanlık Merkezleri (YEDAM)</a:t>
            </a:r>
          </a:p>
          <a:p>
            <a:pPr marL="571500" indent="-571500" algn="just">
              <a:lnSpc>
                <a:spcPct val="150000"/>
              </a:lnSpc>
              <a:buFont typeface="Arial" panose="020B0604020202020204" pitchFamily="34" charset="0"/>
              <a:buChar char="•"/>
            </a:pPr>
            <a:r>
              <a:rPr lang="tr-TR" sz="3600" dirty="0">
                <a:sym typeface="Wingdings" panose="05000000000000000000" pitchFamily="2" charset="2"/>
              </a:rPr>
              <a:t>Üniversitelerin Tedavi Merkezleri </a:t>
            </a:r>
          </a:p>
          <a:p>
            <a:pPr marL="571500" indent="-571500" algn="just">
              <a:lnSpc>
                <a:spcPct val="150000"/>
              </a:lnSpc>
              <a:buFont typeface="Arial" panose="020B0604020202020204" pitchFamily="34" charset="0"/>
              <a:buChar char="•"/>
            </a:pPr>
            <a:r>
              <a:rPr lang="tr-TR" sz="3600" dirty="0">
                <a:sym typeface="Wingdings" panose="05000000000000000000" pitchFamily="2" charset="2"/>
              </a:rPr>
              <a:t>Özel Hastaneler / Poliklinikler </a:t>
            </a:r>
          </a:p>
          <a:p>
            <a:pPr marL="571500" indent="-571500" algn="just">
              <a:lnSpc>
                <a:spcPct val="150000"/>
              </a:lnSpc>
              <a:buFont typeface="Arial" panose="020B0604020202020204" pitchFamily="34" charset="0"/>
              <a:buChar char="•"/>
            </a:pPr>
            <a:r>
              <a:rPr lang="tr-TR" sz="3600" dirty="0">
                <a:sym typeface="Wingdings" panose="05000000000000000000" pitchFamily="2" charset="2"/>
              </a:rPr>
              <a:t>Yerel Yönetimler  Bağımlılık Danışma Merkezleri </a:t>
            </a:r>
          </a:p>
          <a:p>
            <a:pPr marL="571500" indent="-571500" algn="just">
              <a:lnSpc>
                <a:spcPct val="150000"/>
              </a:lnSpc>
              <a:buFont typeface="Arial" panose="020B0604020202020204" pitchFamily="34" charset="0"/>
              <a:buChar char="•"/>
            </a:pPr>
            <a:r>
              <a:rPr lang="tr-TR" sz="3600" dirty="0">
                <a:sym typeface="Wingdings" panose="05000000000000000000" pitchFamily="2" charset="2"/>
              </a:rPr>
              <a:t>Proje Bazlı Çalışmalar ( Göçmen gruplar, Riskli bölgelerde yürütülen çalışmalar vb.) </a:t>
            </a:r>
            <a:endParaRPr lang="tr-TR" sz="3600" b="1" dirty="0"/>
          </a:p>
        </p:txBody>
      </p:sp>
      <p:sp>
        <p:nvSpPr>
          <p:cNvPr id="4" name="Metin kutusu 3">
            <a:extLst>
              <a:ext uri="{FF2B5EF4-FFF2-40B4-BE49-F238E27FC236}">
                <a16:creationId xmlns:a16="http://schemas.microsoft.com/office/drawing/2014/main" id="{AA0B94A2-80BA-F85C-4D05-D8B7CC6984F3}"/>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TÜRKİYE'DE BAĞIMLILIKLA MÜCADELE EDEN KURUMLAR</a:t>
            </a:r>
            <a:endParaRPr lang="tr-TR" sz="4617" dirty="0">
              <a:solidFill>
                <a:srgbClr val="114533"/>
              </a:solidFill>
            </a:endParaRPr>
          </a:p>
        </p:txBody>
      </p:sp>
      <p:pic>
        <p:nvPicPr>
          <p:cNvPr id="8" name="Resim 7" descr="metin, poster, uçucu; el ilanı, parmak içeren bir resim&#10;&#10;Yapay zeka tarafından oluşturulmuş içerik yanlış olabilir.">
            <a:extLst>
              <a:ext uri="{FF2B5EF4-FFF2-40B4-BE49-F238E27FC236}">
                <a16:creationId xmlns:a16="http://schemas.microsoft.com/office/drawing/2014/main" id="{9B581626-1ECD-49E4-9F73-E0D67CE37A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853" y="1645436"/>
            <a:ext cx="5726907" cy="8018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1670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D6313-C869-F647-C630-043D65792316}"/>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7B7D4721-A88D-837E-BB4D-3E21B06C5020}"/>
              </a:ext>
            </a:extLst>
          </p:cNvPr>
          <p:cNvSpPr txBox="1"/>
          <p:nvPr/>
        </p:nvSpPr>
        <p:spPr>
          <a:xfrm>
            <a:off x="528204" y="2211821"/>
            <a:ext cx="15959727" cy="4161460"/>
          </a:xfrm>
          <a:prstGeom prst="rect">
            <a:avLst/>
          </a:prstGeom>
          <a:noFill/>
        </p:spPr>
        <p:txBody>
          <a:bodyPr wrap="square">
            <a:spAutoFit/>
          </a:bodyPr>
          <a:lstStyle/>
          <a:p>
            <a:pPr algn="just">
              <a:lnSpc>
                <a:spcPct val="150000"/>
              </a:lnSpc>
            </a:pPr>
            <a:r>
              <a:rPr lang="tr-TR" sz="3600" dirty="0">
                <a:solidFill>
                  <a:srgbClr val="0D0D0D"/>
                </a:solidFill>
              </a:rPr>
              <a:t>Yeşilay’ın temel amacı, insan onurunu ve saygınlığını temel alarak toplumu ve gençliği ayrım gözetmeden zararlı alışkanlıklardan korumak için çalışmaktır. Bunu yaparken millî ve ahlaki değerleri gözetir ve bilimsel metotlar kullanarak </a:t>
            </a:r>
            <a:r>
              <a:rPr lang="tr-TR" sz="3600" b="1" dirty="0">
                <a:solidFill>
                  <a:srgbClr val="4BB74E"/>
                </a:solidFill>
              </a:rPr>
              <a:t>alkol, tütün (sigara), madde, kumar ve internet bağımlılıklarıyla</a:t>
            </a:r>
            <a:r>
              <a:rPr lang="tr-TR" sz="3600" dirty="0">
                <a:solidFill>
                  <a:srgbClr val="0D0D0D"/>
                </a:solidFill>
              </a:rPr>
              <a:t> mücadele eden; önleyici ve rehabilite edici halk sağlığı ve savunuculuk çalışmaları yürütür.</a:t>
            </a:r>
            <a:endParaRPr lang="tr-TR" sz="3600" dirty="0"/>
          </a:p>
        </p:txBody>
      </p:sp>
      <p:sp>
        <p:nvSpPr>
          <p:cNvPr id="3" name="Metin kutusu 2">
            <a:extLst>
              <a:ext uri="{FF2B5EF4-FFF2-40B4-BE49-F238E27FC236}">
                <a16:creationId xmlns:a16="http://schemas.microsoft.com/office/drawing/2014/main" id="{7095DDD3-5E65-1F13-A347-AC76A592BC3C}"/>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TÜRKİYE YEŞİLAY CEMİYETİ</a:t>
            </a:r>
            <a:endParaRPr lang="tr-TR" sz="4617" dirty="0">
              <a:solidFill>
                <a:srgbClr val="114533"/>
              </a:solidFill>
            </a:endParaRPr>
          </a:p>
        </p:txBody>
      </p:sp>
    </p:spTree>
    <p:extLst>
      <p:ext uri="{BB962C8B-B14F-4D97-AF65-F5344CB8AC3E}">
        <p14:creationId xmlns:p14="http://schemas.microsoft.com/office/powerpoint/2010/main" val="381201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a:extLst>
              <a:ext uri="{FF2B5EF4-FFF2-40B4-BE49-F238E27FC236}">
                <a16:creationId xmlns:a16="http://schemas.microsoft.com/office/drawing/2014/main" id="{42541A61-5808-44BD-8348-73758126F5A2}"/>
              </a:ext>
            </a:extLst>
          </p:cNvPr>
          <p:cNvSpPr>
            <a:spLocks noGrp="1"/>
          </p:cNvSpPr>
          <p:nvPr>
            <p:ph type="sldNum" idx="12"/>
          </p:nvPr>
        </p:nvSpPr>
        <p:spPr/>
        <p:txBody>
          <a:bodyPr/>
          <a:lstStyle/>
          <a:p>
            <a:fld id="{00000000-1234-1234-1234-123412341234}" type="slidenum">
              <a:rPr lang="en-US" smtClean="0"/>
              <a:pPr/>
              <a:t>22</a:t>
            </a:fld>
            <a:endParaRPr lang="en-US"/>
          </a:p>
        </p:txBody>
      </p:sp>
      <p:pic>
        <p:nvPicPr>
          <p:cNvPr id="10" name="Resim 9" descr="yazı tipi, grafik, logo, metin içeren bir resim&#10;&#10;Yapay zeka tarafından oluşturulmuş içerik yanlış olabilir.">
            <a:extLst>
              <a:ext uri="{FF2B5EF4-FFF2-40B4-BE49-F238E27FC236}">
                <a16:creationId xmlns:a16="http://schemas.microsoft.com/office/drawing/2014/main" id="{65B44B13-59C6-09A7-8AFC-0DC5AA7EC6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497" y="1281210"/>
            <a:ext cx="4025106" cy="1463675"/>
          </a:xfrm>
          <a:prstGeom prst="rect">
            <a:avLst/>
          </a:prstGeom>
        </p:spPr>
      </p:pic>
      <p:pic>
        <p:nvPicPr>
          <p:cNvPr id="12" name="Resim 11" descr="metin, yazı tipi, grafik, logo içeren bir resim&#10;&#10;Yapay zeka tarafından oluşturulmuş içerik yanlış olabilir.">
            <a:extLst>
              <a:ext uri="{FF2B5EF4-FFF2-40B4-BE49-F238E27FC236}">
                <a16:creationId xmlns:a16="http://schemas.microsoft.com/office/drawing/2014/main" id="{23F5DFCA-5CA9-5C3B-36BE-AEB494BD4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825" y="5916719"/>
            <a:ext cx="6140450" cy="3660653"/>
          </a:xfrm>
          <a:prstGeom prst="rect">
            <a:avLst/>
          </a:prstGeom>
        </p:spPr>
      </p:pic>
      <p:sp>
        <p:nvSpPr>
          <p:cNvPr id="13" name="Metin kutusu 12">
            <a:extLst>
              <a:ext uri="{FF2B5EF4-FFF2-40B4-BE49-F238E27FC236}">
                <a16:creationId xmlns:a16="http://schemas.microsoft.com/office/drawing/2014/main" id="{3D95E778-1A8C-2511-16AD-15E4E44FAC5C}"/>
              </a:ext>
            </a:extLst>
          </p:cNvPr>
          <p:cNvSpPr txBox="1"/>
          <p:nvPr/>
        </p:nvSpPr>
        <p:spPr>
          <a:xfrm>
            <a:off x="4744493" y="3268973"/>
            <a:ext cx="10615114" cy="2123658"/>
          </a:xfrm>
          <a:prstGeom prst="rect">
            <a:avLst/>
          </a:prstGeom>
          <a:noFill/>
        </p:spPr>
        <p:txBody>
          <a:bodyPr wrap="square" rtlCol="0">
            <a:spAutoFit/>
          </a:bodyPr>
          <a:lstStyle/>
          <a:p>
            <a:pPr algn="ctr"/>
            <a:r>
              <a:rPr lang="tr-TR" sz="6600" b="1" dirty="0">
                <a:solidFill>
                  <a:srgbClr val="114533"/>
                </a:solidFill>
              </a:rPr>
              <a:t>ŞİMDİ YEŞİLAY GÖNÜLLÜSÜ </a:t>
            </a:r>
          </a:p>
          <a:p>
            <a:pPr algn="ctr"/>
            <a:r>
              <a:rPr lang="tr-TR" sz="6600" b="1" dirty="0">
                <a:solidFill>
                  <a:srgbClr val="114533"/>
                </a:solidFill>
              </a:rPr>
              <a:t>OLMANIN TAM ZAMANI</a:t>
            </a:r>
            <a:endParaRPr lang="tr-TR" sz="6600" dirty="0">
              <a:solidFill>
                <a:srgbClr val="114533"/>
              </a:solidFill>
            </a:endParaRPr>
          </a:p>
        </p:txBody>
      </p:sp>
    </p:spTree>
    <p:extLst>
      <p:ext uri="{BB962C8B-B14F-4D97-AF65-F5344CB8AC3E}">
        <p14:creationId xmlns:p14="http://schemas.microsoft.com/office/powerpoint/2010/main" val="468341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1E992-B2B7-0A58-09E2-6DD93BAE0CD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CCD332E9-F86D-453B-00D4-A54974C595DB}"/>
              </a:ext>
            </a:extLst>
          </p:cNvPr>
          <p:cNvPicPr>
            <a:picLocks noChangeAspect="1"/>
          </p:cNvPicPr>
          <p:nvPr/>
        </p:nvPicPr>
        <p:blipFill>
          <a:blip r:embed="rId3"/>
          <a:srcRect/>
          <a:stretch/>
        </p:blipFill>
        <p:spPr>
          <a:xfrm>
            <a:off x="0" y="397"/>
            <a:ext cx="20104100" cy="11308556"/>
          </a:xfrm>
          <a:prstGeom prst="rect">
            <a:avLst/>
          </a:prstGeom>
        </p:spPr>
      </p:pic>
      <p:sp>
        <p:nvSpPr>
          <p:cNvPr id="6" name="Metin kutusu 5">
            <a:extLst>
              <a:ext uri="{FF2B5EF4-FFF2-40B4-BE49-F238E27FC236}">
                <a16:creationId xmlns:a16="http://schemas.microsoft.com/office/drawing/2014/main" id="{01C0F58F-44B8-0F66-D3B9-A075C32E1E83}"/>
              </a:ext>
            </a:extLst>
          </p:cNvPr>
          <p:cNvSpPr txBox="1"/>
          <p:nvPr/>
        </p:nvSpPr>
        <p:spPr>
          <a:xfrm>
            <a:off x="6093372" y="4122859"/>
            <a:ext cx="8443605" cy="701410"/>
          </a:xfrm>
          <a:prstGeom prst="rect">
            <a:avLst/>
          </a:prstGeom>
          <a:noFill/>
        </p:spPr>
        <p:txBody>
          <a:bodyPr wrap="square" rtlCol="0">
            <a:spAutoFit/>
          </a:bodyPr>
          <a:lstStyle/>
          <a:p>
            <a:pPr algn="ctr"/>
            <a:r>
              <a:rPr lang="tr-TR" sz="3958" dirty="0">
                <a:solidFill>
                  <a:srgbClr val="114533"/>
                </a:solidFill>
              </a:rPr>
              <a:t>EĞİTİM MÜDÜRLÜĞÜ</a:t>
            </a:r>
          </a:p>
        </p:txBody>
      </p:sp>
    </p:spTree>
    <p:extLst>
      <p:ext uri="{BB962C8B-B14F-4D97-AF65-F5344CB8AC3E}">
        <p14:creationId xmlns:p14="http://schemas.microsoft.com/office/powerpoint/2010/main" val="245230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A79D4-D2AC-AEE4-074B-A45FC1790A52}"/>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6ED62050-9FB6-6C9F-B72D-B8D56CE5C0E4}"/>
              </a:ext>
            </a:extLst>
          </p:cNvPr>
          <p:cNvSpPr txBox="1"/>
          <p:nvPr/>
        </p:nvSpPr>
        <p:spPr>
          <a:xfrm>
            <a:off x="737754" y="2249921"/>
            <a:ext cx="17088487" cy="5803961"/>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3600" dirty="0">
                <a:latin typeface="+mj-lt"/>
              </a:rPr>
              <a:t>Toplumun sağlıklı ve üretken yaşamasını sağlamaya yönelik strateji ve faaliyetlerin tamamıdır. </a:t>
            </a:r>
          </a:p>
          <a:p>
            <a:pPr marL="342900" indent="-342900" algn="just">
              <a:lnSpc>
                <a:spcPct val="150000"/>
              </a:lnSpc>
              <a:buFont typeface="Arial" panose="020B0604020202020204" pitchFamily="34" charset="0"/>
              <a:buChar char="•"/>
            </a:pPr>
            <a:endParaRPr lang="tr-TR" sz="3600" dirty="0">
              <a:latin typeface="+mj-lt"/>
            </a:endParaRPr>
          </a:p>
          <a:p>
            <a:pPr algn="just">
              <a:lnSpc>
                <a:spcPct val="150000"/>
              </a:lnSpc>
            </a:pPr>
            <a:r>
              <a:rPr lang="tr-TR" sz="3600" b="1" dirty="0">
                <a:latin typeface="+mj-lt"/>
              </a:rPr>
              <a:t>Sağlıkta Önleme;</a:t>
            </a:r>
          </a:p>
          <a:p>
            <a:pPr marL="342900" indent="-342900" algn="just">
              <a:lnSpc>
                <a:spcPct val="150000"/>
              </a:lnSpc>
              <a:buFont typeface="Arial" panose="020B0604020202020204" pitchFamily="34" charset="0"/>
              <a:buChar char="•"/>
            </a:pPr>
            <a:r>
              <a:rPr lang="tr-TR" sz="3600" dirty="0">
                <a:latin typeface="+mj-lt"/>
              </a:rPr>
              <a:t>Hastalıkların ve bozuklukların oluşmasını engellemek ve olumsuz etkilerini azaltmak için yapılan müdahaleleri kapsar.</a:t>
            </a:r>
          </a:p>
          <a:p>
            <a:pPr algn="just">
              <a:lnSpc>
                <a:spcPct val="150000"/>
              </a:lnSpc>
            </a:pPr>
            <a:endParaRPr lang="tr-TR" sz="3600" dirty="0">
              <a:latin typeface="+mj-lt"/>
            </a:endParaRPr>
          </a:p>
        </p:txBody>
      </p:sp>
      <p:sp>
        <p:nvSpPr>
          <p:cNvPr id="3" name="Metin kutusu 2">
            <a:extLst>
              <a:ext uri="{FF2B5EF4-FFF2-40B4-BE49-F238E27FC236}">
                <a16:creationId xmlns:a16="http://schemas.microsoft.com/office/drawing/2014/main" id="{A8A3ACE6-1D11-10C4-98C6-CC2047531637}"/>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ÖNLEME NEDİR?</a:t>
            </a:r>
            <a:endParaRPr lang="tr-TR" sz="4617" dirty="0">
              <a:solidFill>
                <a:srgbClr val="114533"/>
              </a:solidFill>
            </a:endParaRPr>
          </a:p>
        </p:txBody>
      </p:sp>
    </p:spTree>
    <p:extLst>
      <p:ext uri="{BB962C8B-B14F-4D97-AF65-F5344CB8AC3E}">
        <p14:creationId xmlns:p14="http://schemas.microsoft.com/office/powerpoint/2010/main" val="177591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BC768-8615-B9F7-2B7F-D56A40BD76C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C9D56410-FAB7-A17C-A5B7-F5BD67C7C25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416701" y="1720350"/>
            <a:ext cx="5004111" cy="6770780"/>
          </a:xfrm>
          <a:prstGeom prst="rect">
            <a:avLst/>
          </a:prstGeom>
        </p:spPr>
      </p:pic>
      <p:sp>
        <p:nvSpPr>
          <p:cNvPr id="4" name="Metin kutusu 3">
            <a:extLst>
              <a:ext uri="{FF2B5EF4-FFF2-40B4-BE49-F238E27FC236}">
                <a16:creationId xmlns:a16="http://schemas.microsoft.com/office/drawing/2014/main" id="{15A7E19D-36ED-487E-66E7-5E159B9B0BF0}"/>
              </a:ext>
            </a:extLst>
          </p:cNvPr>
          <p:cNvSpPr txBox="1"/>
          <p:nvPr/>
        </p:nvSpPr>
        <p:spPr>
          <a:xfrm>
            <a:off x="3417240" y="3256370"/>
            <a:ext cx="7492060" cy="3046988"/>
          </a:xfrm>
          <a:prstGeom prst="rect">
            <a:avLst/>
          </a:prstGeom>
          <a:noFill/>
        </p:spPr>
        <p:txBody>
          <a:bodyPr wrap="square" rtlCol="0">
            <a:spAutoFit/>
          </a:bodyPr>
          <a:lstStyle/>
          <a:p>
            <a:pPr algn="ctr"/>
            <a:r>
              <a:rPr lang="tr-TR" sz="9600" b="1" dirty="0">
                <a:solidFill>
                  <a:srgbClr val="4BB74E"/>
                </a:solidFill>
              </a:rPr>
              <a:t>NEDEN</a:t>
            </a:r>
          </a:p>
          <a:p>
            <a:pPr algn="ctr"/>
            <a:r>
              <a:rPr lang="tr-TR" sz="9600" b="1" dirty="0">
                <a:solidFill>
                  <a:srgbClr val="4BB74E"/>
                </a:solidFill>
              </a:rPr>
              <a:t>ÖNLEYELİM?</a:t>
            </a:r>
            <a:endParaRPr lang="tr-TR" sz="9600" dirty="0">
              <a:solidFill>
                <a:srgbClr val="4BB74E"/>
              </a:solidFill>
            </a:endParaRPr>
          </a:p>
        </p:txBody>
      </p:sp>
    </p:spTree>
    <p:extLst>
      <p:ext uri="{BB962C8B-B14F-4D97-AF65-F5344CB8AC3E}">
        <p14:creationId xmlns:p14="http://schemas.microsoft.com/office/powerpoint/2010/main" val="42646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EC55D-1535-EC0F-8E23-01863816A1B8}"/>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2F29DF11-5374-5655-EA9B-4EBD17E94078}"/>
              </a:ext>
            </a:extLst>
          </p:cNvPr>
          <p:cNvSpPr txBox="1"/>
          <p:nvPr/>
        </p:nvSpPr>
        <p:spPr>
          <a:xfrm>
            <a:off x="720963" y="2211821"/>
            <a:ext cx="17395188" cy="5896294"/>
          </a:xfrm>
          <a:prstGeom prst="rect">
            <a:avLst/>
          </a:prstGeom>
          <a:noFill/>
        </p:spPr>
        <p:txBody>
          <a:bodyPr wrap="square">
            <a:spAutoFit/>
          </a:bodyPr>
          <a:lstStyle/>
          <a:p>
            <a:pPr marL="342900" indent="-342900" algn="just">
              <a:lnSpc>
                <a:spcPct val="150000"/>
              </a:lnSpc>
              <a:spcBef>
                <a:spcPts val="1800"/>
              </a:spcBef>
              <a:buFont typeface="Arial" panose="020B0604020202020204" pitchFamily="34" charset="0"/>
              <a:buChar char="•"/>
            </a:pPr>
            <a:r>
              <a:rPr lang="tr-TR" sz="3600" dirty="0">
                <a:latin typeface="+mj-lt"/>
              </a:rPr>
              <a:t>Bağımlılık yapıcı maddelerin kullanılmamasını veya kullanımın olabildiğince geciktirilmesini sağlamak </a:t>
            </a:r>
          </a:p>
          <a:p>
            <a:pPr marL="342900" indent="-342900" algn="just">
              <a:lnSpc>
                <a:spcPct val="150000"/>
              </a:lnSpc>
              <a:spcBef>
                <a:spcPts val="1800"/>
              </a:spcBef>
              <a:buFont typeface="Arial" panose="020B0604020202020204" pitchFamily="34" charset="0"/>
              <a:buChar char="•"/>
            </a:pPr>
            <a:r>
              <a:rPr lang="tr-TR" sz="3600" dirty="0">
                <a:latin typeface="+mj-lt"/>
              </a:rPr>
              <a:t>Bağımlılık gelişmesini önlemek</a:t>
            </a:r>
          </a:p>
          <a:p>
            <a:pPr marL="342900" indent="-342900" algn="just">
              <a:lnSpc>
                <a:spcPct val="150000"/>
              </a:lnSpc>
              <a:spcBef>
                <a:spcPts val="1800"/>
              </a:spcBef>
              <a:buFont typeface="Arial" panose="020B0604020202020204" pitchFamily="34" charset="0"/>
              <a:buChar char="•"/>
            </a:pPr>
            <a:r>
              <a:rPr lang="tr-TR" sz="3600" dirty="0">
                <a:latin typeface="+mj-lt"/>
              </a:rPr>
              <a:t>Maddelerin neden olduğu bireysel ve toplumsal sorunları engellemek </a:t>
            </a:r>
          </a:p>
          <a:p>
            <a:pPr marL="342900" indent="-342900" algn="just">
              <a:lnSpc>
                <a:spcPct val="150000"/>
              </a:lnSpc>
              <a:spcBef>
                <a:spcPts val="1800"/>
              </a:spcBef>
              <a:buFont typeface="Arial" panose="020B0604020202020204" pitchFamily="34" charset="0"/>
              <a:buChar char="•"/>
            </a:pPr>
            <a:r>
              <a:rPr lang="tr-TR" sz="3600" dirty="0">
                <a:latin typeface="+mj-lt"/>
              </a:rPr>
              <a:t>Toplumda sağlıklı davranışların gelişmesini sağlamak</a:t>
            </a:r>
          </a:p>
          <a:p>
            <a:pPr marL="342900" indent="-342900" algn="just">
              <a:lnSpc>
                <a:spcPct val="150000"/>
              </a:lnSpc>
              <a:spcBef>
                <a:spcPts val="1800"/>
              </a:spcBef>
              <a:buFont typeface="Arial" panose="020B0604020202020204" pitchFamily="34" charset="0"/>
              <a:buChar char="•"/>
            </a:pPr>
            <a:endParaRPr lang="tr-TR" sz="3600" dirty="0" err="1">
              <a:latin typeface="+mj-lt"/>
            </a:endParaRPr>
          </a:p>
        </p:txBody>
      </p:sp>
      <p:pic>
        <p:nvPicPr>
          <p:cNvPr id="3" name="Resim 2">
            <a:extLst>
              <a:ext uri="{FF2B5EF4-FFF2-40B4-BE49-F238E27FC236}">
                <a16:creationId xmlns:a16="http://schemas.microsoft.com/office/drawing/2014/main" id="{FC6914F9-9F39-D5A9-0BE6-3F68CF0CAE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97100" y="5588943"/>
            <a:ext cx="4486037" cy="5191557"/>
          </a:xfrm>
          <a:prstGeom prst="rect">
            <a:avLst/>
          </a:prstGeom>
        </p:spPr>
      </p:pic>
      <p:sp>
        <p:nvSpPr>
          <p:cNvPr id="4" name="Metin kutusu 3">
            <a:extLst>
              <a:ext uri="{FF2B5EF4-FFF2-40B4-BE49-F238E27FC236}">
                <a16:creationId xmlns:a16="http://schemas.microsoft.com/office/drawing/2014/main" id="{D38B8FF3-F67B-30A3-4616-5BC26A0016CC}"/>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BAĞIMLILIKTA ÖNLEMENİN AMACI</a:t>
            </a:r>
            <a:endParaRPr lang="tr-TR" sz="4617" dirty="0">
              <a:solidFill>
                <a:srgbClr val="114533"/>
              </a:solidFill>
            </a:endParaRPr>
          </a:p>
        </p:txBody>
      </p:sp>
    </p:spTree>
    <p:extLst>
      <p:ext uri="{BB962C8B-B14F-4D97-AF65-F5344CB8AC3E}">
        <p14:creationId xmlns:p14="http://schemas.microsoft.com/office/powerpoint/2010/main" val="308726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04900-CAD1-D4CE-D414-CDEC4CE4BC64}"/>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5431D77E-6C63-8B9F-29D3-A8EABA197244}"/>
              </a:ext>
            </a:extLst>
          </p:cNvPr>
          <p:cNvSpPr txBox="1"/>
          <p:nvPr/>
        </p:nvSpPr>
        <p:spPr>
          <a:xfrm>
            <a:off x="642505" y="1945121"/>
            <a:ext cx="17088486" cy="4992457"/>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tr-TR" sz="3600" dirty="0">
                <a:latin typeface="+mj-lt"/>
              </a:rPr>
              <a:t>Bağımlılık, geliştikten sonra tedavisi oldukça güç olan bir hastalıktır. </a:t>
            </a:r>
          </a:p>
          <a:p>
            <a:pPr marL="342900" indent="-342900" algn="just">
              <a:lnSpc>
                <a:spcPct val="150000"/>
              </a:lnSpc>
              <a:buFont typeface="Arial" panose="020B0604020202020204" pitchFamily="34" charset="0"/>
              <a:buChar char="•"/>
            </a:pPr>
            <a:r>
              <a:rPr lang="tr-TR" sz="3600" dirty="0">
                <a:latin typeface="+mj-lt"/>
              </a:rPr>
              <a:t>Bağımlılığın başlangıcından itibaren topluma yansıyan olumsuz yanları çok büyüktür. </a:t>
            </a:r>
          </a:p>
          <a:p>
            <a:pPr marL="342900" indent="-342900" algn="just">
              <a:lnSpc>
                <a:spcPct val="150000"/>
              </a:lnSpc>
              <a:buFont typeface="Arial" panose="020B0604020202020204" pitchFamily="34" charset="0"/>
              <a:buChar char="•"/>
            </a:pPr>
            <a:r>
              <a:rPr lang="tr-TR" sz="3600" dirty="0">
                <a:latin typeface="+mj-lt"/>
              </a:rPr>
              <a:t>Uygulanan uzun süreli tedavilerin topluma maliyeti çok yüksektir. Sağlık harcamalarını arttırmaktadır. </a:t>
            </a:r>
          </a:p>
          <a:p>
            <a:pPr marL="342900" indent="-342900">
              <a:lnSpc>
                <a:spcPct val="150000"/>
              </a:lnSpc>
              <a:buFont typeface="Arial" panose="020B0604020202020204" pitchFamily="34" charset="0"/>
              <a:buChar char="•"/>
            </a:pPr>
            <a:endParaRPr lang="tr-TR" sz="3600" dirty="0">
              <a:latin typeface="+mj-lt"/>
            </a:endParaRPr>
          </a:p>
          <a:p>
            <a:pPr marL="342900" indent="-342900">
              <a:lnSpc>
                <a:spcPct val="150000"/>
              </a:lnSpc>
              <a:buFont typeface="Arial" panose="020B0604020202020204" pitchFamily="34" charset="0"/>
              <a:buChar char="•"/>
            </a:pPr>
            <a:endParaRPr lang="tr-TR" sz="3600" dirty="0" err="1">
              <a:latin typeface="+mj-lt"/>
            </a:endParaRPr>
          </a:p>
        </p:txBody>
      </p:sp>
      <p:graphicFrame>
        <p:nvGraphicFramePr>
          <p:cNvPr id="3" name="Tablo 2">
            <a:extLst>
              <a:ext uri="{FF2B5EF4-FFF2-40B4-BE49-F238E27FC236}">
                <a16:creationId xmlns:a16="http://schemas.microsoft.com/office/drawing/2014/main" id="{319370D4-1D71-3FAE-578E-A52193582972}"/>
              </a:ext>
            </a:extLst>
          </p:cNvPr>
          <p:cNvGraphicFramePr>
            <a:graphicFrameLocks noGrp="1"/>
          </p:cNvGraphicFramePr>
          <p:nvPr>
            <p:extLst>
              <p:ext uri="{D42A27DB-BD31-4B8C-83A1-F6EECF244321}">
                <p14:modId xmlns:p14="http://schemas.microsoft.com/office/powerpoint/2010/main" val="3661376603"/>
              </p:ext>
            </p:extLst>
          </p:nvPr>
        </p:nvGraphicFramePr>
        <p:xfrm>
          <a:off x="3604901" y="5807076"/>
          <a:ext cx="11163693" cy="4494025"/>
        </p:xfrm>
        <a:graphic>
          <a:graphicData uri="http://schemas.openxmlformats.org/drawingml/2006/table">
            <a:tbl>
              <a:tblPr firstRow="1" bandRow="1">
                <a:tableStyleId>{F5AB1C69-6EDB-4FF4-983F-18BD219EF322}</a:tableStyleId>
              </a:tblPr>
              <a:tblGrid>
                <a:gridCol w="3721231">
                  <a:extLst>
                    <a:ext uri="{9D8B030D-6E8A-4147-A177-3AD203B41FA5}">
                      <a16:colId xmlns:a16="http://schemas.microsoft.com/office/drawing/2014/main" val="1813554497"/>
                    </a:ext>
                  </a:extLst>
                </a:gridCol>
                <a:gridCol w="3721231">
                  <a:extLst>
                    <a:ext uri="{9D8B030D-6E8A-4147-A177-3AD203B41FA5}">
                      <a16:colId xmlns:a16="http://schemas.microsoft.com/office/drawing/2014/main" val="3895931222"/>
                    </a:ext>
                  </a:extLst>
                </a:gridCol>
                <a:gridCol w="3721231">
                  <a:extLst>
                    <a:ext uri="{9D8B030D-6E8A-4147-A177-3AD203B41FA5}">
                      <a16:colId xmlns:a16="http://schemas.microsoft.com/office/drawing/2014/main" val="1429626568"/>
                    </a:ext>
                  </a:extLst>
                </a:gridCol>
              </a:tblGrid>
              <a:tr h="898805">
                <a:tc rowSpan="2">
                  <a:txBody>
                    <a:bodyPr/>
                    <a:lstStyle/>
                    <a:p>
                      <a:pPr algn="ctr"/>
                      <a:endParaRPr lang="tr-TR" sz="2800" dirty="0">
                        <a:latin typeface="Adobe Gothic Std B" panose="020B0800000000000000" pitchFamily="34" charset="0"/>
                        <a:ea typeface="Adobe Gothic Std B" panose="020B0800000000000000" pitchFamily="34" charset="0"/>
                      </a:endParaRPr>
                    </a:p>
                  </a:txBody>
                  <a:tcPr marL="107699" marR="107699" marT="53850" marB="53850" anchor="ctr">
                    <a:solidFill>
                      <a:srgbClr val="4BB74E"/>
                    </a:solidFill>
                  </a:tcPr>
                </a:tc>
                <a:tc>
                  <a:txBody>
                    <a:bodyPr/>
                    <a:lstStyle/>
                    <a:p>
                      <a:pPr algn="ctr"/>
                      <a:r>
                        <a:rPr lang="tr-TR" sz="2800" dirty="0"/>
                        <a:t>Sağlık</a:t>
                      </a:r>
                      <a:r>
                        <a:rPr lang="tr-TR" sz="2800" baseline="0" dirty="0"/>
                        <a:t> Harcaması</a:t>
                      </a:r>
                      <a:endParaRPr lang="tr-TR" sz="2800" dirty="0">
                        <a:latin typeface="Adobe Gothic Std B" panose="020B0800000000000000" pitchFamily="34" charset="0"/>
                        <a:ea typeface="Adobe Gothic Std B" panose="020B0800000000000000" pitchFamily="34" charset="0"/>
                      </a:endParaRPr>
                    </a:p>
                  </a:txBody>
                  <a:tcPr marL="107699" marR="107699" marT="53850" marB="53850" anchor="ctr">
                    <a:solidFill>
                      <a:srgbClr val="4BB74E"/>
                    </a:solidFill>
                  </a:tcPr>
                </a:tc>
                <a:tc>
                  <a:txBody>
                    <a:bodyPr/>
                    <a:lstStyle/>
                    <a:p>
                      <a:pPr algn="ctr"/>
                      <a:r>
                        <a:rPr lang="tr-TR" sz="2800" dirty="0"/>
                        <a:t>Toplam Harcama</a:t>
                      </a:r>
                      <a:endParaRPr lang="tr-TR" sz="2800" dirty="0">
                        <a:latin typeface="Adobe Gothic Std B" panose="020B0800000000000000" pitchFamily="34" charset="0"/>
                        <a:ea typeface="Adobe Gothic Std B" panose="020B0800000000000000" pitchFamily="34" charset="0"/>
                      </a:endParaRPr>
                    </a:p>
                  </a:txBody>
                  <a:tcPr marL="107699" marR="107699" marT="53850" marB="53850" anchor="ctr">
                    <a:solidFill>
                      <a:srgbClr val="4BB74E"/>
                    </a:solidFill>
                  </a:tcPr>
                </a:tc>
                <a:extLst>
                  <a:ext uri="{0D108BD9-81ED-4DB2-BD59-A6C34878D82A}">
                    <a16:rowId xmlns:a16="http://schemas.microsoft.com/office/drawing/2014/main" val="200197004"/>
                  </a:ext>
                </a:extLst>
              </a:tr>
              <a:tr h="898805">
                <a:tc vMerge="1">
                  <a:txBody>
                    <a:bodyPr/>
                    <a:lstStyle/>
                    <a:p>
                      <a:endParaRPr lang="tr-TR" dirty="0"/>
                    </a:p>
                  </a:txBody>
                  <a:tcPr/>
                </a:tc>
                <a:tc gridSpan="2">
                  <a:txBody>
                    <a:bodyPr/>
                    <a:lstStyle/>
                    <a:p>
                      <a:pPr algn="ctr"/>
                      <a:r>
                        <a:rPr lang="tr-TR" sz="2800" b="1" dirty="0"/>
                        <a:t>Milyar($)</a:t>
                      </a:r>
                      <a:endParaRPr lang="tr-TR" sz="2800" b="1" dirty="0">
                        <a:latin typeface="Adobe Gothic Std B" panose="020B0800000000000000" pitchFamily="34" charset="0"/>
                        <a:ea typeface="Adobe Gothic Std B" panose="020B0800000000000000" pitchFamily="34" charset="0"/>
                      </a:endParaRPr>
                    </a:p>
                  </a:txBody>
                  <a:tcPr marL="107699" marR="107699" marT="53850" marB="53850" anchor="ctr"/>
                </a:tc>
                <a:tc hMerge="1">
                  <a:txBody>
                    <a:bodyPr/>
                    <a:lstStyle/>
                    <a:p>
                      <a:endParaRPr lang="tr-TR" dirty="0"/>
                    </a:p>
                  </a:txBody>
                  <a:tcPr/>
                </a:tc>
                <a:extLst>
                  <a:ext uri="{0D108BD9-81ED-4DB2-BD59-A6C34878D82A}">
                    <a16:rowId xmlns:a16="http://schemas.microsoft.com/office/drawing/2014/main" val="317338198"/>
                  </a:ext>
                </a:extLst>
              </a:tr>
              <a:tr h="898805">
                <a:tc>
                  <a:txBody>
                    <a:bodyPr/>
                    <a:lstStyle/>
                    <a:p>
                      <a:pPr algn="ctr"/>
                      <a:r>
                        <a:rPr lang="tr-TR" sz="2800" b="1" dirty="0"/>
                        <a:t>Tütün</a:t>
                      </a:r>
                      <a:endParaRPr lang="tr-TR" sz="2800" b="1" dirty="0">
                        <a:latin typeface="Adobe Gothic Std B" panose="020B0800000000000000" pitchFamily="34" charset="0"/>
                        <a:ea typeface="Adobe Gothic Std B" panose="020B0800000000000000" pitchFamily="34" charset="0"/>
                      </a:endParaRPr>
                    </a:p>
                  </a:txBody>
                  <a:tcPr marL="107699" marR="107699" marT="53850" marB="53850" anchor="ctr"/>
                </a:tc>
                <a:tc>
                  <a:txBody>
                    <a:bodyPr/>
                    <a:lstStyle/>
                    <a:p>
                      <a:pPr algn="ctr"/>
                      <a:r>
                        <a:rPr lang="tr-TR" sz="2800" dirty="0"/>
                        <a:t>130</a:t>
                      </a:r>
                      <a:endParaRPr lang="tr-TR" sz="2800" dirty="0">
                        <a:latin typeface="Adobe Gothic Std B" panose="020B0800000000000000" pitchFamily="34" charset="0"/>
                        <a:ea typeface="Adobe Gothic Std B" panose="020B0800000000000000" pitchFamily="34" charset="0"/>
                      </a:endParaRPr>
                    </a:p>
                  </a:txBody>
                  <a:tcPr marL="107699" marR="107699" marT="53850" marB="53850" anchor="ctr"/>
                </a:tc>
                <a:tc>
                  <a:txBody>
                    <a:bodyPr/>
                    <a:lstStyle/>
                    <a:p>
                      <a:pPr algn="ctr"/>
                      <a:r>
                        <a:rPr lang="tr-TR" sz="2800" dirty="0"/>
                        <a:t>295</a:t>
                      </a:r>
                      <a:endParaRPr lang="tr-TR" sz="2800" dirty="0">
                        <a:latin typeface="Adobe Gothic Std B" panose="020B0800000000000000" pitchFamily="34" charset="0"/>
                        <a:ea typeface="Adobe Gothic Std B" panose="020B0800000000000000" pitchFamily="34" charset="0"/>
                      </a:endParaRPr>
                    </a:p>
                  </a:txBody>
                  <a:tcPr marL="107699" marR="107699" marT="53850" marB="53850" anchor="ctr"/>
                </a:tc>
                <a:extLst>
                  <a:ext uri="{0D108BD9-81ED-4DB2-BD59-A6C34878D82A}">
                    <a16:rowId xmlns:a16="http://schemas.microsoft.com/office/drawing/2014/main" val="407781584"/>
                  </a:ext>
                </a:extLst>
              </a:tr>
              <a:tr h="898805">
                <a:tc>
                  <a:txBody>
                    <a:bodyPr/>
                    <a:lstStyle/>
                    <a:p>
                      <a:pPr algn="ctr"/>
                      <a:r>
                        <a:rPr lang="tr-TR" sz="2800" b="1" dirty="0"/>
                        <a:t>Alkol</a:t>
                      </a:r>
                      <a:endParaRPr lang="tr-TR" sz="2800" b="1" dirty="0">
                        <a:latin typeface="Adobe Gothic Std B" panose="020B0800000000000000" pitchFamily="34" charset="0"/>
                        <a:ea typeface="Adobe Gothic Std B" panose="020B0800000000000000" pitchFamily="34" charset="0"/>
                      </a:endParaRPr>
                    </a:p>
                  </a:txBody>
                  <a:tcPr marL="107699" marR="107699" marT="53850" marB="53850" anchor="ctr"/>
                </a:tc>
                <a:tc>
                  <a:txBody>
                    <a:bodyPr/>
                    <a:lstStyle/>
                    <a:p>
                      <a:pPr algn="ctr"/>
                      <a:r>
                        <a:rPr lang="tr-TR" sz="2800" dirty="0"/>
                        <a:t>25</a:t>
                      </a:r>
                      <a:endParaRPr lang="tr-TR" sz="2800" dirty="0">
                        <a:latin typeface="Adobe Gothic Std B" panose="020B0800000000000000" pitchFamily="34" charset="0"/>
                        <a:ea typeface="Adobe Gothic Std B" panose="020B0800000000000000" pitchFamily="34" charset="0"/>
                      </a:endParaRPr>
                    </a:p>
                  </a:txBody>
                  <a:tcPr marL="107699" marR="107699" marT="53850" marB="53850" anchor="ctr"/>
                </a:tc>
                <a:tc>
                  <a:txBody>
                    <a:bodyPr/>
                    <a:lstStyle/>
                    <a:p>
                      <a:pPr algn="ctr"/>
                      <a:r>
                        <a:rPr lang="tr-TR" sz="2800" dirty="0"/>
                        <a:t>224</a:t>
                      </a:r>
                      <a:endParaRPr lang="tr-TR" sz="2800" dirty="0">
                        <a:latin typeface="Adobe Gothic Std B" panose="020B0800000000000000" pitchFamily="34" charset="0"/>
                        <a:ea typeface="Adobe Gothic Std B" panose="020B0800000000000000" pitchFamily="34" charset="0"/>
                      </a:endParaRPr>
                    </a:p>
                  </a:txBody>
                  <a:tcPr marL="107699" marR="107699" marT="53850" marB="53850" anchor="ctr"/>
                </a:tc>
                <a:extLst>
                  <a:ext uri="{0D108BD9-81ED-4DB2-BD59-A6C34878D82A}">
                    <a16:rowId xmlns:a16="http://schemas.microsoft.com/office/drawing/2014/main" val="2021169276"/>
                  </a:ext>
                </a:extLst>
              </a:tr>
              <a:tr h="898805">
                <a:tc>
                  <a:txBody>
                    <a:bodyPr/>
                    <a:lstStyle/>
                    <a:p>
                      <a:pPr algn="ctr"/>
                      <a:r>
                        <a:rPr lang="tr-TR" sz="2800" b="1" dirty="0"/>
                        <a:t>Madde</a:t>
                      </a:r>
                      <a:endParaRPr lang="tr-TR" sz="2800" b="1" dirty="0">
                        <a:latin typeface="Adobe Gothic Std B" panose="020B0800000000000000" pitchFamily="34" charset="0"/>
                        <a:ea typeface="Adobe Gothic Std B" panose="020B0800000000000000" pitchFamily="34" charset="0"/>
                      </a:endParaRPr>
                    </a:p>
                  </a:txBody>
                  <a:tcPr marL="107699" marR="107699" marT="53850" marB="53850" anchor="ctr"/>
                </a:tc>
                <a:tc>
                  <a:txBody>
                    <a:bodyPr/>
                    <a:lstStyle/>
                    <a:p>
                      <a:pPr algn="ctr"/>
                      <a:r>
                        <a:rPr lang="tr-TR" sz="2800" dirty="0"/>
                        <a:t>11</a:t>
                      </a:r>
                      <a:endParaRPr lang="tr-TR" sz="2800" dirty="0">
                        <a:latin typeface="Adobe Gothic Std B" panose="020B0800000000000000" pitchFamily="34" charset="0"/>
                        <a:ea typeface="Adobe Gothic Std B" panose="020B0800000000000000" pitchFamily="34" charset="0"/>
                      </a:endParaRPr>
                    </a:p>
                  </a:txBody>
                  <a:tcPr marL="107699" marR="107699" marT="53850" marB="53850" anchor="ctr"/>
                </a:tc>
                <a:tc>
                  <a:txBody>
                    <a:bodyPr/>
                    <a:lstStyle/>
                    <a:p>
                      <a:pPr algn="ctr"/>
                      <a:r>
                        <a:rPr lang="tr-TR" sz="2800" dirty="0"/>
                        <a:t>193</a:t>
                      </a:r>
                      <a:endParaRPr lang="tr-TR" sz="2800" dirty="0">
                        <a:latin typeface="Adobe Gothic Std B" panose="020B0800000000000000" pitchFamily="34" charset="0"/>
                        <a:ea typeface="Adobe Gothic Std B" panose="020B0800000000000000" pitchFamily="34" charset="0"/>
                      </a:endParaRPr>
                    </a:p>
                  </a:txBody>
                  <a:tcPr marL="107699" marR="107699" marT="53850" marB="53850" anchor="ctr"/>
                </a:tc>
                <a:extLst>
                  <a:ext uri="{0D108BD9-81ED-4DB2-BD59-A6C34878D82A}">
                    <a16:rowId xmlns:a16="http://schemas.microsoft.com/office/drawing/2014/main" val="457077714"/>
                  </a:ext>
                </a:extLst>
              </a:tr>
            </a:tbl>
          </a:graphicData>
        </a:graphic>
      </p:graphicFrame>
      <p:sp>
        <p:nvSpPr>
          <p:cNvPr id="4" name="Metin kutusu 3">
            <a:extLst>
              <a:ext uri="{FF2B5EF4-FFF2-40B4-BE49-F238E27FC236}">
                <a16:creationId xmlns:a16="http://schemas.microsoft.com/office/drawing/2014/main" id="{E2FEE302-E6EF-A721-BD8D-3D555B7B404D}"/>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BAĞIMLILIKTA ÖNLEMENİN AMACI</a:t>
            </a:r>
            <a:endParaRPr lang="tr-TR" sz="4617" dirty="0">
              <a:solidFill>
                <a:srgbClr val="114533"/>
              </a:solidFill>
            </a:endParaRPr>
          </a:p>
        </p:txBody>
      </p:sp>
    </p:spTree>
    <p:extLst>
      <p:ext uri="{BB962C8B-B14F-4D97-AF65-F5344CB8AC3E}">
        <p14:creationId xmlns:p14="http://schemas.microsoft.com/office/powerpoint/2010/main" val="9297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0FDD9-DA5C-66D7-F16C-146B1FFF0BAE}"/>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C63912C0-642A-2852-1C15-54FE0426FC1B}"/>
              </a:ext>
            </a:extLst>
          </p:cNvPr>
          <p:cNvSpPr txBox="1"/>
          <p:nvPr/>
        </p:nvSpPr>
        <p:spPr>
          <a:xfrm>
            <a:off x="621665" y="2211677"/>
            <a:ext cx="15323186" cy="5701561"/>
          </a:xfrm>
          <a:prstGeom prst="rect">
            <a:avLst/>
          </a:prstGeom>
          <a:noFill/>
        </p:spPr>
        <p:txBody>
          <a:bodyPr wrap="square">
            <a:spAutoFit/>
          </a:bodyPr>
          <a:lstStyle/>
          <a:p>
            <a:pPr>
              <a:spcBef>
                <a:spcPts val="100"/>
              </a:spcBef>
            </a:pPr>
            <a:r>
              <a:rPr lang="tr-TR" sz="4400" spc="-30" dirty="0">
                <a:latin typeface="Calibri (Gövde)"/>
                <a:ea typeface="Adobe Gothic Std B" panose="020B0800000000000000" pitchFamily="34" charset="0"/>
                <a:cs typeface="Arial"/>
              </a:rPr>
              <a:t>Etkili ve </a:t>
            </a:r>
            <a:r>
              <a:rPr lang="tr-TR" sz="4400" spc="-5" dirty="0">
                <a:latin typeface="Calibri (Gövde)"/>
                <a:ea typeface="Adobe Gothic Std B" panose="020B0800000000000000" pitchFamily="34" charset="0"/>
                <a:cs typeface="Arial"/>
              </a:rPr>
              <a:t>verimli </a:t>
            </a:r>
            <a:r>
              <a:rPr lang="tr-TR" sz="4400" spc="-20" dirty="0">
                <a:latin typeface="Calibri (Gövde)"/>
                <a:ea typeface="Adobe Gothic Std B" panose="020B0800000000000000" pitchFamily="34" charset="0"/>
                <a:cs typeface="Arial"/>
              </a:rPr>
              <a:t>uygulamalarla;</a:t>
            </a:r>
            <a:endParaRPr lang="tr-TR" sz="4400" dirty="0">
              <a:latin typeface="Calibri (Gövde)"/>
              <a:ea typeface="Adobe Gothic Std B" panose="020B0800000000000000" pitchFamily="34" charset="0"/>
              <a:cs typeface="Times New Roman"/>
            </a:endParaRPr>
          </a:p>
          <a:p>
            <a:pPr marL="698500" lvl="1" indent="-342900">
              <a:lnSpc>
                <a:spcPct val="100000"/>
              </a:lnSpc>
              <a:spcBef>
                <a:spcPts val="5"/>
              </a:spcBef>
              <a:buFont typeface="Arial"/>
              <a:buChar char="•"/>
              <a:tabLst>
                <a:tab pos="354965" algn="l"/>
                <a:tab pos="355600" algn="l"/>
              </a:tabLst>
            </a:pPr>
            <a:r>
              <a:rPr lang="tr-TR" sz="4400" dirty="0">
                <a:latin typeface="Calibri (Gövde)"/>
                <a:ea typeface="Adobe Gothic Std B" panose="020B0800000000000000" pitchFamily="34" charset="0"/>
                <a:cs typeface="Arial"/>
              </a:rPr>
              <a:t>Maddeye</a:t>
            </a:r>
            <a:r>
              <a:rPr lang="tr-TR" sz="4400" spc="-160" dirty="0">
                <a:latin typeface="Calibri (Gövde)"/>
                <a:ea typeface="Adobe Gothic Std B" panose="020B0800000000000000" pitchFamily="34" charset="0"/>
                <a:cs typeface="Arial"/>
              </a:rPr>
              <a:t> </a:t>
            </a:r>
            <a:r>
              <a:rPr lang="tr-TR" sz="4400" spc="-40" dirty="0">
                <a:latin typeface="Calibri (Gövde)"/>
                <a:ea typeface="Adobe Gothic Std B" panose="020B0800000000000000" pitchFamily="34" charset="0"/>
                <a:cs typeface="Arial"/>
              </a:rPr>
              <a:t>başlama</a:t>
            </a:r>
            <a:r>
              <a:rPr lang="tr-TR" sz="4400" spc="-170" dirty="0">
                <a:latin typeface="Calibri (Gövde)"/>
                <a:ea typeface="Adobe Gothic Std B" panose="020B0800000000000000" pitchFamily="34" charset="0"/>
                <a:cs typeface="Arial"/>
              </a:rPr>
              <a:t> </a:t>
            </a:r>
            <a:r>
              <a:rPr lang="tr-TR" sz="4400" spc="-90" dirty="0">
                <a:latin typeface="Calibri (Gövde)"/>
                <a:ea typeface="Adobe Gothic Std B" panose="020B0800000000000000" pitchFamily="34" charset="0"/>
                <a:cs typeface="Arial"/>
              </a:rPr>
              <a:t>yaşı</a:t>
            </a:r>
            <a:r>
              <a:rPr lang="tr-TR" sz="4400" spc="-160" dirty="0">
                <a:latin typeface="Calibri (Gövde)"/>
                <a:ea typeface="Adobe Gothic Std B" panose="020B0800000000000000" pitchFamily="34" charset="0"/>
                <a:cs typeface="Arial"/>
              </a:rPr>
              <a:t>  </a:t>
            </a:r>
            <a:r>
              <a:rPr lang="tr-TR" sz="4400" spc="35" dirty="0">
                <a:solidFill>
                  <a:srgbClr val="0096CC"/>
                </a:solidFill>
                <a:latin typeface="Calibri (Gövde)"/>
                <a:ea typeface="Adobe Gothic Std B" panose="020B0800000000000000" pitchFamily="34" charset="0"/>
                <a:cs typeface="Arial"/>
              </a:rPr>
              <a:t>2</a:t>
            </a:r>
            <a:r>
              <a:rPr lang="tr-TR" sz="4400" spc="-165" dirty="0">
                <a:solidFill>
                  <a:srgbClr val="0096CC"/>
                </a:solidFill>
                <a:latin typeface="Calibri (Gövde)"/>
                <a:ea typeface="Adobe Gothic Std B" panose="020B0800000000000000" pitchFamily="34" charset="0"/>
                <a:cs typeface="Arial"/>
              </a:rPr>
              <a:t> </a:t>
            </a:r>
            <a:r>
              <a:rPr lang="tr-TR" sz="4400" spc="-110" dirty="0">
                <a:solidFill>
                  <a:srgbClr val="0096CC"/>
                </a:solidFill>
                <a:latin typeface="Calibri (Gövde)"/>
                <a:ea typeface="Adobe Gothic Std B" panose="020B0800000000000000" pitchFamily="34" charset="0"/>
                <a:cs typeface="Arial"/>
              </a:rPr>
              <a:t>yaş</a:t>
            </a:r>
            <a:r>
              <a:rPr lang="tr-TR" sz="4400" spc="-160" dirty="0">
                <a:solidFill>
                  <a:srgbClr val="0096CC"/>
                </a:solidFill>
                <a:latin typeface="Calibri (Gövde)"/>
                <a:ea typeface="Adobe Gothic Std B" panose="020B0800000000000000" pitchFamily="34" charset="0"/>
                <a:cs typeface="Arial"/>
              </a:rPr>
              <a:t>  </a:t>
            </a:r>
            <a:r>
              <a:rPr lang="tr-TR" sz="4400" spc="-35" dirty="0">
                <a:latin typeface="Calibri (Gövde)"/>
                <a:ea typeface="Adobe Gothic Std B" panose="020B0800000000000000" pitchFamily="34" charset="0"/>
                <a:cs typeface="Arial"/>
              </a:rPr>
              <a:t>gecikiyor,</a:t>
            </a:r>
            <a:endParaRPr lang="tr-TR" sz="4400" dirty="0">
              <a:latin typeface="Calibri (Gövde)"/>
              <a:ea typeface="Adobe Gothic Std B" panose="020B0800000000000000" pitchFamily="34" charset="0"/>
              <a:cs typeface="Times New Roman"/>
            </a:endParaRPr>
          </a:p>
          <a:p>
            <a:pPr marL="698500" lvl="1" indent="-342900">
              <a:lnSpc>
                <a:spcPct val="100000"/>
              </a:lnSpc>
              <a:buFont typeface="Arial"/>
              <a:buChar char="•"/>
              <a:tabLst>
                <a:tab pos="354965" algn="l"/>
                <a:tab pos="355600" algn="l"/>
              </a:tabLst>
            </a:pPr>
            <a:r>
              <a:rPr lang="tr-TR" sz="4400" dirty="0">
                <a:solidFill>
                  <a:srgbClr val="EC7C30"/>
                </a:solidFill>
                <a:latin typeface="Calibri (Gövde)"/>
                <a:ea typeface="Adobe Gothic Std B" panose="020B0800000000000000" pitchFamily="34" charset="0"/>
                <a:cs typeface="Arial"/>
              </a:rPr>
              <a:t>Marihuana </a:t>
            </a:r>
            <a:r>
              <a:rPr lang="tr-TR" sz="4400" spc="-10" dirty="0">
                <a:latin typeface="Calibri (Gövde)"/>
                <a:ea typeface="Adobe Gothic Std B" panose="020B0800000000000000" pitchFamily="34" charset="0"/>
                <a:cs typeface="Arial"/>
              </a:rPr>
              <a:t>kullanımı</a:t>
            </a:r>
            <a:r>
              <a:rPr lang="tr-TR" sz="4400" spc="-10" dirty="0">
                <a:solidFill>
                  <a:srgbClr val="585858"/>
                </a:solidFill>
                <a:latin typeface="Calibri (Gövde)"/>
                <a:ea typeface="Adobe Gothic Std B" panose="020B0800000000000000" pitchFamily="34" charset="0"/>
                <a:cs typeface="Arial"/>
              </a:rPr>
              <a:t> </a:t>
            </a:r>
            <a:r>
              <a:rPr lang="tr-TR" sz="4400" spc="30" dirty="0">
                <a:solidFill>
                  <a:srgbClr val="0096CC"/>
                </a:solidFill>
                <a:latin typeface="Calibri (Gövde)"/>
                <a:ea typeface="Adobe Gothic Std B" panose="020B0800000000000000" pitchFamily="34" charset="0"/>
                <a:cs typeface="Arial"/>
              </a:rPr>
              <a:t>%11</a:t>
            </a:r>
            <a:r>
              <a:rPr lang="tr-TR" sz="4400" spc="-455" dirty="0">
                <a:solidFill>
                  <a:srgbClr val="0096CC"/>
                </a:solidFill>
                <a:latin typeface="Calibri (Gövde)"/>
                <a:ea typeface="Adobe Gothic Std B" panose="020B0800000000000000" pitchFamily="34" charset="0"/>
                <a:cs typeface="Arial"/>
              </a:rPr>
              <a:t>  </a:t>
            </a:r>
            <a:r>
              <a:rPr lang="tr-TR" sz="4400" spc="-30" dirty="0">
                <a:latin typeface="Calibri (Gövde)"/>
                <a:ea typeface="Adobe Gothic Std B" panose="020B0800000000000000" pitchFamily="34" charset="0"/>
                <a:cs typeface="Arial"/>
              </a:rPr>
              <a:t>azalıyor,</a:t>
            </a:r>
            <a:endParaRPr lang="tr-TR" sz="4400" dirty="0">
              <a:latin typeface="Calibri (Gövde)"/>
              <a:ea typeface="Adobe Gothic Std B" panose="020B0800000000000000" pitchFamily="34" charset="0"/>
              <a:cs typeface="Times New Roman"/>
            </a:endParaRPr>
          </a:p>
          <a:p>
            <a:pPr marL="698500" lvl="1" indent="-342900">
              <a:lnSpc>
                <a:spcPct val="100000"/>
              </a:lnSpc>
              <a:buFont typeface="Arial"/>
              <a:buChar char="•"/>
              <a:tabLst>
                <a:tab pos="354965" algn="l"/>
                <a:tab pos="355600" algn="l"/>
              </a:tabLst>
            </a:pPr>
            <a:r>
              <a:rPr lang="tr-TR" sz="4400" spc="-55" dirty="0">
                <a:solidFill>
                  <a:srgbClr val="EC7C30"/>
                </a:solidFill>
                <a:latin typeface="Calibri (Gövde)"/>
                <a:ea typeface="Adobe Gothic Std B" panose="020B0800000000000000" pitchFamily="34" charset="0"/>
                <a:cs typeface="Arial"/>
              </a:rPr>
              <a:t>Kokain </a:t>
            </a:r>
            <a:r>
              <a:rPr lang="tr-TR" sz="4400" spc="-10" dirty="0">
                <a:latin typeface="Calibri (Gövde)"/>
                <a:ea typeface="Adobe Gothic Std B" panose="020B0800000000000000" pitchFamily="34" charset="0"/>
                <a:cs typeface="Arial"/>
              </a:rPr>
              <a:t>kullanımı </a:t>
            </a:r>
            <a:r>
              <a:rPr lang="tr-TR" sz="4400" spc="30" dirty="0">
                <a:solidFill>
                  <a:srgbClr val="0096CC"/>
                </a:solidFill>
                <a:latin typeface="Calibri (Gövde)"/>
                <a:ea typeface="Adobe Gothic Std B" panose="020B0800000000000000" pitchFamily="34" charset="0"/>
                <a:cs typeface="Arial"/>
              </a:rPr>
              <a:t>%45</a:t>
            </a:r>
            <a:r>
              <a:rPr lang="tr-TR" sz="4400" spc="-375" dirty="0">
                <a:solidFill>
                  <a:srgbClr val="0096CC"/>
                </a:solidFill>
                <a:latin typeface="Calibri (Gövde)"/>
                <a:ea typeface="Adobe Gothic Std B" panose="020B0800000000000000" pitchFamily="34" charset="0"/>
                <a:cs typeface="Arial"/>
              </a:rPr>
              <a:t>    </a:t>
            </a:r>
            <a:r>
              <a:rPr lang="tr-TR" sz="4400" spc="-30" dirty="0">
                <a:latin typeface="Calibri (Gövde)"/>
                <a:ea typeface="Adobe Gothic Std B" panose="020B0800000000000000" pitchFamily="34" charset="0"/>
                <a:cs typeface="Arial"/>
              </a:rPr>
              <a:t>azalıyor,</a:t>
            </a:r>
            <a:endParaRPr lang="tr-TR" sz="4400" dirty="0">
              <a:latin typeface="Calibri (Gövde)"/>
              <a:ea typeface="Adobe Gothic Std B" panose="020B0800000000000000" pitchFamily="34" charset="0"/>
              <a:cs typeface="Times New Roman"/>
            </a:endParaRPr>
          </a:p>
          <a:p>
            <a:pPr marL="698500" lvl="1" indent="-342900">
              <a:lnSpc>
                <a:spcPct val="100000"/>
              </a:lnSpc>
              <a:buFont typeface="Arial"/>
              <a:buChar char="•"/>
              <a:tabLst>
                <a:tab pos="354965" algn="l"/>
                <a:tab pos="355600" algn="l"/>
              </a:tabLst>
            </a:pPr>
            <a:r>
              <a:rPr lang="tr-TR" sz="4400" spc="-20" dirty="0">
                <a:latin typeface="Calibri (Gövde)"/>
                <a:ea typeface="Adobe Gothic Std B" panose="020B0800000000000000" pitchFamily="34" charset="0"/>
                <a:cs typeface="Arial"/>
              </a:rPr>
              <a:t>Düzenli </a:t>
            </a:r>
            <a:r>
              <a:rPr lang="tr-TR" sz="4400" spc="-55" dirty="0">
                <a:solidFill>
                  <a:srgbClr val="EC7C30"/>
                </a:solidFill>
                <a:latin typeface="Calibri (Gövde)"/>
                <a:ea typeface="Adobe Gothic Std B" panose="020B0800000000000000" pitchFamily="34" charset="0"/>
                <a:cs typeface="Arial"/>
              </a:rPr>
              <a:t>sigara </a:t>
            </a:r>
            <a:r>
              <a:rPr lang="tr-TR" sz="4400" spc="-10" dirty="0">
                <a:latin typeface="Calibri (Gövde)"/>
                <a:ea typeface="Adobe Gothic Std B" panose="020B0800000000000000" pitchFamily="34" charset="0"/>
                <a:cs typeface="Arial"/>
              </a:rPr>
              <a:t>kullanımı </a:t>
            </a:r>
            <a:r>
              <a:rPr lang="tr-TR" sz="4400" spc="20" dirty="0">
                <a:solidFill>
                  <a:srgbClr val="0096CC"/>
                </a:solidFill>
                <a:latin typeface="Calibri (Gövde)"/>
                <a:ea typeface="Adobe Gothic Std B" panose="020B0800000000000000" pitchFamily="34" charset="0"/>
                <a:cs typeface="Arial"/>
              </a:rPr>
              <a:t>%10.7</a:t>
            </a:r>
            <a:r>
              <a:rPr lang="tr-TR" sz="4400" spc="-500" dirty="0">
                <a:solidFill>
                  <a:srgbClr val="0096CC"/>
                </a:solidFill>
                <a:latin typeface="Calibri (Gövde)"/>
                <a:ea typeface="Adobe Gothic Std B" panose="020B0800000000000000" pitchFamily="34" charset="0"/>
                <a:cs typeface="Arial"/>
              </a:rPr>
              <a:t> </a:t>
            </a:r>
            <a:r>
              <a:rPr lang="tr-TR" sz="4400" spc="-30" dirty="0">
                <a:latin typeface="Calibri (Gövde)"/>
                <a:ea typeface="Adobe Gothic Std B" panose="020B0800000000000000" pitchFamily="34" charset="0"/>
                <a:cs typeface="Arial"/>
              </a:rPr>
              <a:t>azalıyor.</a:t>
            </a:r>
            <a:endParaRPr lang="tr-TR" sz="4400" dirty="0">
              <a:latin typeface="Calibri (Gövde)"/>
              <a:ea typeface="Adobe Gothic Std B" panose="020B0800000000000000" pitchFamily="34" charset="0"/>
              <a:cs typeface="Arial"/>
            </a:endParaRPr>
          </a:p>
          <a:p>
            <a:pPr>
              <a:spcBef>
                <a:spcPts val="1545"/>
              </a:spcBef>
            </a:pPr>
            <a:r>
              <a:rPr lang="tr-TR" sz="4400" spc="15" dirty="0">
                <a:latin typeface="Calibri (Gövde)"/>
                <a:ea typeface="Adobe Gothic Std B" panose="020B0800000000000000" pitchFamily="34" charset="0"/>
                <a:cs typeface="Arial"/>
              </a:rPr>
              <a:t>Madde </a:t>
            </a:r>
            <a:r>
              <a:rPr lang="tr-TR" sz="4400" spc="-5" dirty="0">
                <a:latin typeface="Calibri (Gövde)"/>
                <a:ea typeface="Adobe Gothic Std B" panose="020B0800000000000000" pitchFamily="34" charset="0"/>
                <a:cs typeface="Arial"/>
              </a:rPr>
              <a:t>kullanımı </a:t>
            </a:r>
            <a:r>
              <a:rPr lang="tr-TR" sz="4400" spc="-405" dirty="0">
                <a:latin typeface="Calibri (Gövde)"/>
                <a:ea typeface="Adobe Gothic Std B" panose="020B0800000000000000" pitchFamily="34" charset="0"/>
                <a:cs typeface="Arial"/>
              </a:rPr>
              <a:t> </a:t>
            </a:r>
            <a:r>
              <a:rPr lang="tr-TR" sz="4400" spc="-10" dirty="0">
                <a:latin typeface="Calibri (Gövde)"/>
                <a:ea typeface="Adobe Gothic Std B" panose="020B0800000000000000" pitchFamily="34" charset="0"/>
                <a:cs typeface="Arial"/>
              </a:rPr>
              <a:t>önleme </a:t>
            </a:r>
            <a:r>
              <a:rPr lang="tr-TR" sz="4400" spc="-45" dirty="0">
                <a:latin typeface="Calibri (Gövde)"/>
                <a:ea typeface="Adobe Gothic Std B" panose="020B0800000000000000" pitchFamily="34" charset="0"/>
                <a:cs typeface="Arial"/>
              </a:rPr>
              <a:t>çalışmalarına</a:t>
            </a:r>
            <a:r>
              <a:rPr lang="tr-TR" sz="4400" spc="-165" dirty="0">
                <a:latin typeface="Calibri (Gövde)"/>
                <a:ea typeface="Adobe Gothic Std B" panose="020B0800000000000000" pitchFamily="34" charset="0"/>
                <a:cs typeface="Arial"/>
              </a:rPr>
              <a:t> </a:t>
            </a:r>
            <a:r>
              <a:rPr lang="tr-TR" sz="4400" spc="-20" dirty="0">
                <a:latin typeface="Calibri (Gövde)"/>
                <a:ea typeface="Adobe Gothic Std B" panose="020B0800000000000000" pitchFamily="34" charset="0"/>
                <a:cs typeface="Arial"/>
              </a:rPr>
              <a:t>yapılan  </a:t>
            </a:r>
            <a:r>
              <a:rPr lang="tr-TR" sz="4400" b="1" spc="35" dirty="0">
                <a:solidFill>
                  <a:srgbClr val="0096CC"/>
                </a:solidFill>
                <a:latin typeface="Calibri (Gövde)"/>
                <a:ea typeface="Adobe Gothic Std B" panose="020B0800000000000000" pitchFamily="34" charset="0"/>
                <a:cs typeface="Arial"/>
              </a:rPr>
              <a:t>1 </a:t>
            </a:r>
            <a:r>
              <a:rPr lang="tr-TR" sz="4400" b="1" spc="-10" dirty="0">
                <a:solidFill>
                  <a:srgbClr val="0096CC"/>
                </a:solidFill>
                <a:latin typeface="Calibri (Gövde)"/>
                <a:ea typeface="Adobe Gothic Std B" panose="020B0800000000000000" pitchFamily="34" charset="0"/>
                <a:cs typeface="Arial"/>
              </a:rPr>
              <a:t>dolarlık </a:t>
            </a:r>
            <a:r>
              <a:rPr lang="tr-TR" sz="4400" b="1" dirty="0">
                <a:solidFill>
                  <a:srgbClr val="0096CC"/>
                </a:solidFill>
                <a:latin typeface="Calibri (Gövde)"/>
                <a:ea typeface="Adobe Gothic Std B" panose="020B0800000000000000" pitchFamily="34" charset="0"/>
                <a:cs typeface="Arial"/>
              </a:rPr>
              <a:t>yatırım </a:t>
            </a:r>
            <a:r>
              <a:rPr lang="tr-TR" sz="4400" b="1" spc="55" dirty="0">
                <a:solidFill>
                  <a:srgbClr val="0096CC"/>
                </a:solidFill>
                <a:latin typeface="Calibri (Gövde)"/>
                <a:ea typeface="Adobe Gothic Std B" panose="020B0800000000000000" pitchFamily="34" charset="0"/>
                <a:cs typeface="Arial"/>
              </a:rPr>
              <a:t>18</a:t>
            </a:r>
            <a:r>
              <a:rPr lang="tr-TR" sz="4400" b="1" spc="-260" dirty="0">
                <a:solidFill>
                  <a:srgbClr val="0096CC"/>
                </a:solidFill>
                <a:latin typeface="Calibri (Gövde)"/>
                <a:ea typeface="Adobe Gothic Std B" panose="020B0800000000000000" pitchFamily="34" charset="0"/>
                <a:cs typeface="Arial"/>
              </a:rPr>
              <a:t> </a:t>
            </a:r>
            <a:r>
              <a:rPr lang="tr-TR" sz="4400" b="1" spc="-20" dirty="0">
                <a:solidFill>
                  <a:srgbClr val="0096CC"/>
                </a:solidFill>
                <a:latin typeface="Calibri (Gövde)"/>
                <a:ea typeface="Adobe Gothic Std B" panose="020B0800000000000000" pitchFamily="34" charset="0"/>
                <a:cs typeface="Arial"/>
              </a:rPr>
              <a:t>dolar </a:t>
            </a:r>
            <a:r>
              <a:rPr lang="tr-TR" sz="4400" b="1" spc="-30" dirty="0">
                <a:solidFill>
                  <a:srgbClr val="0096CC"/>
                </a:solidFill>
                <a:latin typeface="Calibri (Gövde)"/>
                <a:ea typeface="Adobe Gothic Std B" panose="020B0800000000000000" pitchFamily="34" charset="0"/>
                <a:cs typeface="Arial"/>
              </a:rPr>
              <a:t>kaz</a:t>
            </a:r>
            <a:r>
              <a:rPr lang="tr-TR" sz="4400" b="1" spc="-25" dirty="0">
                <a:solidFill>
                  <a:srgbClr val="0096CC"/>
                </a:solidFill>
                <a:latin typeface="Calibri (Gövde)"/>
                <a:ea typeface="Adobe Gothic Std B" panose="020B0800000000000000" pitchFamily="34" charset="0"/>
                <a:cs typeface="Arial"/>
              </a:rPr>
              <a:t>a</a:t>
            </a:r>
            <a:r>
              <a:rPr lang="tr-TR" sz="4400" b="1" spc="-10" dirty="0">
                <a:solidFill>
                  <a:srgbClr val="0096CC"/>
                </a:solidFill>
                <a:latin typeface="Calibri (Gövde)"/>
                <a:ea typeface="Adobe Gothic Std B" panose="020B0800000000000000" pitchFamily="34" charset="0"/>
                <a:cs typeface="Arial"/>
              </a:rPr>
              <a:t>ndır</a:t>
            </a:r>
            <a:r>
              <a:rPr lang="tr-TR" sz="4400" b="1" spc="-15" dirty="0">
                <a:solidFill>
                  <a:srgbClr val="0096CC"/>
                </a:solidFill>
                <a:latin typeface="Calibri (Gövde)"/>
                <a:ea typeface="Adobe Gothic Std B" panose="020B0800000000000000" pitchFamily="34" charset="0"/>
                <a:cs typeface="Arial"/>
              </a:rPr>
              <a:t>ı</a:t>
            </a:r>
            <a:r>
              <a:rPr lang="tr-TR" sz="4400" b="1" spc="-35" dirty="0">
                <a:solidFill>
                  <a:srgbClr val="0096CC"/>
                </a:solidFill>
                <a:latin typeface="Calibri (Gövde)"/>
                <a:ea typeface="Adobe Gothic Std B" panose="020B0800000000000000" pitchFamily="34" charset="0"/>
                <a:cs typeface="Arial"/>
              </a:rPr>
              <a:t>yor</a:t>
            </a:r>
            <a:r>
              <a:rPr lang="tr-TR" sz="4400" b="1" spc="-35" dirty="0">
                <a:solidFill>
                  <a:srgbClr val="0096CC"/>
                </a:solidFill>
                <a:latin typeface="Calibri (Gövde)"/>
                <a:cs typeface="Arial"/>
              </a:rPr>
              <a:t>.</a:t>
            </a:r>
            <a:endParaRPr lang="tr-TR" sz="4400" b="1" dirty="0">
              <a:latin typeface="Calibri (Gövde)"/>
              <a:cs typeface="Arial"/>
            </a:endParaRPr>
          </a:p>
          <a:p>
            <a:endParaRPr lang="tr-TR" sz="4400" dirty="0">
              <a:latin typeface="Calibri (Gövde)"/>
            </a:endParaRPr>
          </a:p>
        </p:txBody>
      </p:sp>
      <p:pic>
        <p:nvPicPr>
          <p:cNvPr id="3" name="Resim 2">
            <a:extLst>
              <a:ext uri="{FF2B5EF4-FFF2-40B4-BE49-F238E27FC236}">
                <a16:creationId xmlns:a16="http://schemas.microsoft.com/office/drawing/2014/main" id="{0B867F93-A878-C4FE-4588-9539D83B86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404290" y="5464850"/>
            <a:ext cx="6306670" cy="7092950"/>
          </a:xfrm>
          <a:prstGeom prst="rect">
            <a:avLst/>
          </a:prstGeom>
        </p:spPr>
      </p:pic>
      <p:sp>
        <p:nvSpPr>
          <p:cNvPr id="4" name="Metin kutusu 3">
            <a:extLst>
              <a:ext uri="{FF2B5EF4-FFF2-40B4-BE49-F238E27FC236}">
                <a16:creationId xmlns:a16="http://schemas.microsoft.com/office/drawing/2014/main" id="{D3E4A9FE-6D50-5A63-1F59-EC7C2BD685AD}"/>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BAĞIMLILIKTA ÖNLEMENİN AMACI</a:t>
            </a:r>
            <a:endParaRPr lang="tr-TR" sz="4617" dirty="0">
              <a:solidFill>
                <a:srgbClr val="114533"/>
              </a:solidFill>
            </a:endParaRPr>
          </a:p>
        </p:txBody>
      </p:sp>
    </p:spTree>
    <p:extLst>
      <p:ext uri="{BB962C8B-B14F-4D97-AF65-F5344CB8AC3E}">
        <p14:creationId xmlns:p14="http://schemas.microsoft.com/office/powerpoint/2010/main" val="262148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80B9F-2128-7887-C83E-C6A7ABAB5EC3}"/>
            </a:ext>
          </a:extLst>
        </p:cNvPr>
        <p:cNvGrpSpPr/>
        <p:nvPr/>
      </p:nvGrpSpPr>
      <p:grpSpPr>
        <a:xfrm>
          <a:off x="0" y="0"/>
          <a:ext cx="0" cy="0"/>
          <a:chOff x="0" y="0"/>
          <a:chExt cx="0" cy="0"/>
        </a:xfrm>
      </p:grpSpPr>
      <p:sp>
        <p:nvSpPr>
          <p:cNvPr id="14" name="Metin kutusu 13">
            <a:extLst>
              <a:ext uri="{FF2B5EF4-FFF2-40B4-BE49-F238E27FC236}">
                <a16:creationId xmlns:a16="http://schemas.microsoft.com/office/drawing/2014/main" id="{428F1F05-E001-6AFD-8F5A-BB7AF33F5A15}"/>
              </a:ext>
            </a:extLst>
          </p:cNvPr>
          <p:cNvSpPr txBox="1"/>
          <p:nvPr/>
        </p:nvSpPr>
        <p:spPr>
          <a:xfrm>
            <a:off x="747562" y="2211821"/>
            <a:ext cx="7367759" cy="608134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tr-TR" sz="4400" dirty="0"/>
              <a:t>Bireyler </a:t>
            </a:r>
          </a:p>
          <a:p>
            <a:pPr marL="342900" indent="-342900">
              <a:lnSpc>
                <a:spcPct val="150000"/>
              </a:lnSpc>
              <a:buFont typeface="Arial" panose="020B0604020202020204" pitchFamily="34" charset="0"/>
              <a:buChar char="•"/>
            </a:pPr>
            <a:r>
              <a:rPr lang="tr-TR" sz="4400" dirty="0"/>
              <a:t>Akranlar</a:t>
            </a:r>
          </a:p>
          <a:p>
            <a:pPr marL="342900" indent="-342900">
              <a:lnSpc>
                <a:spcPct val="150000"/>
              </a:lnSpc>
              <a:buFont typeface="Arial" panose="020B0604020202020204" pitchFamily="34" charset="0"/>
              <a:buChar char="•"/>
            </a:pPr>
            <a:r>
              <a:rPr lang="tr-TR" sz="4400" dirty="0"/>
              <a:t>Aileler</a:t>
            </a:r>
          </a:p>
          <a:p>
            <a:pPr marL="342900" indent="-342900">
              <a:lnSpc>
                <a:spcPct val="150000"/>
              </a:lnSpc>
              <a:buFont typeface="Arial" panose="020B0604020202020204" pitchFamily="34" charset="0"/>
              <a:buChar char="•"/>
            </a:pPr>
            <a:r>
              <a:rPr lang="tr-TR" sz="4400" dirty="0"/>
              <a:t>Okullar</a:t>
            </a:r>
          </a:p>
          <a:p>
            <a:pPr marL="342900" indent="-342900">
              <a:lnSpc>
                <a:spcPct val="150000"/>
              </a:lnSpc>
              <a:buFont typeface="Arial" panose="020B0604020202020204" pitchFamily="34" charset="0"/>
              <a:buChar char="•"/>
            </a:pPr>
            <a:r>
              <a:rPr lang="tr-TR" sz="4400" dirty="0"/>
              <a:t>Topluluklar</a:t>
            </a:r>
          </a:p>
          <a:p>
            <a:pPr marL="342900" indent="-342900">
              <a:lnSpc>
                <a:spcPct val="150000"/>
              </a:lnSpc>
              <a:buFont typeface="Arial" panose="020B0604020202020204" pitchFamily="34" charset="0"/>
              <a:buChar char="•"/>
            </a:pPr>
            <a:r>
              <a:rPr lang="tr-TR" sz="4400" dirty="0"/>
              <a:t>Tüm toplum</a:t>
            </a:r>
          </a:p>
        </p:txBody>
      </p:sp>
      <p:grpSp>
        <p:nvGrpSpPr>
          <p:cNvPr id="7" name="Grup 6">
            <a:extLst>
              <a:ext uri="{FF2B5EF4-FFF2-40B4-BE49-F238E27FC236}">
                <a16:creationId xmlns:a16="http://schemas.microsoft.com/office/drawing/2014/main" id="{A5D53CB9-17D0-441B-B29E-7F6620C3CFA4}"/>
              </a:ext>
            </a:extLst>
          </p:cNvPr>
          <p:cNvGrpSpPr/>
          <p:nvPr/>
        </p:nvGrpSpPr>
        <p:grpSpPr>
          <a:xfrm>
            <a:off x="8556991" y="1305157"/>
            <a:ext cx="6863579" cy="7504491"/>
            <a:chOff x="7898166" y="1398057"/>
            <a:chExt cx="2909333" cy="3164681"/>
          </a:xfrm>
        </p:grpSpPr>
        <p:pic>
          <p:nvPicPr>
            <p:cNvPr id="11" name="Resim 10">
              <a:extLst>
                <a:ext uri="{FF2B5EF4-FFF2-40B4-BE49-F238E27FC236}">
                  <a16:creationId xmlns:a16="http://schemas.microsoft.com/office/drawing/2014/main" id="{647593BD-223C-4DD8-8221-1FBF9F0934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79003" y="1398057"/>
              <a:ext cx="700287" cy="700287"/>
            </a:xfrm>
            <a:prstGeom prst="rect">
              <a:avLst/>
            </a:prstGeom>
          </p:spPr>
        </p:pic>
        <p:pic>
          <p:nvPicPr>
            <p:cNvPr id="12" name="Resim 11" descr="ışık içeren bir resim&#10;&#10;Açıklama otomatik olarak oluşturuldu">
              <a:extLst>
                <a:ext uri="{FF2B5EF4-FFF2-40B4-BE49-F238E27FC236}">
                  <a16:creationId xmlns:a16="http://schemas.microsoft.com/office/drawing/2014/main" id="{A21FE5A8-39D8-4E9F-9124-2BD73E0B64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07212" y="2526460"/>
              <a:ext cx="700287" cy="700287"/>
            </a:xfrm>
            <a:prstGeom prst="rect">
              <a:avLst/>
            </a:prstGeom>
          </p:spPr>
        </p:pic>
        <p:pic>
          <p:nvPicPr>
            <p:cNvPr id="13" name="Resim 12" descr="oda, çizim içeren bir resim&#10;&#10;Açıklama otomatik olarak oluşturuldu">
              <a:extLst>
                <a:ext uri="{FF2B5EF4-FFF2-40B4-BE49-F238E27FC236}">
                  <a16:creationId xmlns:a16="http://schemas.microsoft.com/office/drawing/2014/main" id="{6985D645-459D-46A5-8F98-F2E2567F87B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898166" y="2430460"/>
              <a:ext cx="700287" cy="700287"/>
            </a:xfrm>
            <a:prstGeom prst="rect">
              <a:avLst/>
            </a:prstGeom>
          </p:spPr>
        </p:pic>
        <p:pic>
          <p:nvPicPr>
            <p:cNvPr id="3" name="Resim 2" descr="tabak, çizim, işaret içeren bir resim&#10;&#10;Açıklama otomatik olarak oluşturuldu">
              <a:extLst>
                <a:ext uri="{FF2B5EF4-FFF2-40B4-BE49-F238E27FC236}">
                  <a16:creationId xmlns:a16="http://schemas.microsoft.com/office/drawing/2014/main" id="{9520E8AC-1C49-46A7-B7F0-E38D5D0586E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78716" y="3778231"/>
              <a:ext cx="700287" cy="700287"/>
            </a:xfrm>
            <a:prstGeom prst="rect">
              <a:avLst/>
            </a:prstGeom>
          </p:spPr>
        </p:pic>
        <p:pic>
          <p:nvPicPr>
            <p:cNvPr id="16" name="Resim 15" descr="çizim içeren bir resim&#10;&#10;Açıklama otomatik olarak oluşturuldu">
              <a:extLst>
                <a:ext uri="{FF2B5EF4-FFF2-40B4-BE49-F238E27FC236}">
                  <a16:creationId xmlns:a16="http://schemas.microsoft.com/office/drawing/2014/main" id="{FE772820-C1F8-4A5A-89A4-37AE64820F2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733646" y="3815607"/>
              <a:ext cx="747131" cy="747131"/>
            </a:xfrm>
            <a:prstGeom prst="rect">
              <a:avLst/>
            </a:prstGeom>
          </p:spPr>
        </p:pic>
      </p:grpSp>
      <p:sp>
        <p:nvSpPr>
          <p:cNvPr id="4" name="Metin kutusu 3">
            <a:extLst>
              <a:ext uri="{FF2B5EF4-FFF2-40B4-BE49-F238E27FC236}">
                <a16:creationId xmlns:a16="http://schemas.microsoft.com/office/drawing/2014/main" id="{96F7603D-5B7A-79CE-8A8A-8C8E5A1DDFBC}"/>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ÖNLEME İÇİN HEDEF GRUPLAR</a:t>
            </a:r>
            <a:endParaRPr lang="tr-TR" sz="4617" dirty="0">
              <a:solidFill>
                <a:srgbClr val="114533"/>
              </a:solidFill>
            </a:endParaRPr>
          </a:p>
        </p:txBody>
      </p:sp>
    </p:spTree>
    <p:extLst>
      <p:ext uri="{BB962C8B-B14F-4D97-AF65-F5344CB8AC3E}">
        <p14:creationId xmlns:p14="http://schemas.microsoft.com/office/powerpoint/2010/main" val="223671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DFF73-E018-3EAF-E730-8B15D3718CA3}"/>
            </a:ext>
          </a:extLst>
        </p:cNvPr>
        <p:cNvGrpSpPr/>
        <p:nvPr/>
      </p:nvGrpSpPr>
      <p:grpSpPr>
        <a:xfrm>
          <a:off x="0" y="0"/>
          <a:ext cx="0" cy="0"/>
          <a:chOff x="0" y="0"/>
          <a:chExt cx="0" cy="0"/>
        </a:xfrm>
      </p:grpSpPr>
      <p:grpSp>
        <p:nvGrpSpPr>
          <p:cNvPr id="4" name="Grup 3">
            <a:extLst>
              <a:ext uri="{FF2B5EF4-FFF2-40B4-BE49-F238E27FC236}">
                <a16:creationId xmlns:a16="http://schemas.microsoft.com/office/drawing/2014/main" id="{DC897E7E-592E-40AD-25EC-BC1544A7DB80}"/>
              </a:ext>
            </a:extLst>
          </p:cNvPr>
          <p:cNvGrpSpPr/>
          <p:nvPr/>
        </p:nvGrpSpPr>
        <p:grpSpPr>
          <a:xfrm>
            <a:off x="-1937027" y="1840294"/>
            <a:ext cx="20470660" cy="8424481"/>
            <a:chOff x="-1420828" y="1086268"/>
            <a:chExt cx="13435618" cy="5261648"/>
          </a:xfrm>
        </p:grpSpPr>
        <p:grpSp>
          <p:nvGrpSpPr>
            <p:cNvPr id="8" name="Grup 7">
              <a:extLst>
                <a:ext uri="{FF2B5EF4-FFF2-40B4-BE49-F238E27FC236}">
                  <a16:creationId xmlns:a16="http://schemas.microsoft.com/office/drawing/2014/main" id="{E93A14F5-B3CA-4225-A3A0-200FA6FF833E}"/>
                </a:ext>
              </a:extLst>
            </p:cNvPr>
            <p:cNvGrpSpPr/>
            <p:nvPr/>
          </p:nvGrpSpPr>
          <p:grpSpPr>
            <a:xfrm>
              <a:off x="-1420828" y="1463611"/>
              <a:ext cx="10623238" cy="4884305"/>
              <a:chOff x="-1670624" y="1264265"/>
              <a:chExt cx="10623238" cy="4884305"/>
            </a:xfrm>
          </p:grpSpPr>
          <p:graphicFrame>
            <p:nvGraphicFramePr>
              <p:cNvPr id="5" name="İçerik Yer Tutucusu 3">
                <a:extLst>
                  <a:ext uri="{FF2B5EF4-FFF2-40B4-BE49-F238E27FC236}">
                    <a16:creationId xmlns:a16="http://schemas.microsoft.com/office/drawing/2014/main" id="{8C8D6AB6-FE7F-45A9-B2B3-5A86B8CA1B57}"/>
                  </a:ext>
                </a:extLst>
              </p:cNvPr>
              <p:cNvGraphicFramePr>
                <a:graphicFrameLocks/>
              </p:cNvGraphicFramePr>
              <p:nvPr>
                <p:extLst>
                  <p:ext uri="{D42A27DB-BD31-4B8C-83A1-F6EECF244321}">
                    <p14:modId xmlns:p14="http://schemas.microsoft.com/office/powerpoint/2010/main" val="4201573579"/>
                  </p:ext>
                </p:extLst>
              </p:nvPr>
            </p:nvGraphicFramePr>
            <p:xfrm>
              <a:off x="-1670624" y="1264265"/>
              <a:ext cx="10623238" cy="4884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etin kutusu 6">
                <a:extLst>
                  <a:ext uri="{FF2B5EF4-FFF2-40B4-BE49-F238E27FC236}">
                    <a16:creationId xmlns:a16="http://schemas.microsoft.com/office/drawing/2014/main" id="{B28B2419-3B02-4D0C-B5F3-80CD3943C301}"/>
                  </a:ext>
                </a:extLst>
              </p:cNvPr>
              <p:cNvSpPr txBox="1"/>
              <p:nvPr/>
            </p:nvSpPr>
            <p:spPr>
              <a:xfrm>
                <a:off x="462984" y="3331574"/>
                <a:ext cx="1445356" cy="749685"/>
              </a:xfrm>
              <a:prstGeom prst="rect">
                <a:avLst/>
              </a:prstGeom>
              <a:solidFill>
                <a:srgbClr val="7030A0"/>
              </a:solidFill>
            </p:spPr>
            <p:txBody>
              <a:bodyPr wrap="square" rtlCol="0">
                <a:spAutoFit/>
              </a:bodyPr>
              <a:lstStyle/>
              <a:p>
                <a:pPr algn="ctr" defTabSz="685820"/>
                <a:r>
                  <a:rPr lang="tr-TR" sz="3600" b="1" dirty="0">
                    <a:solidFill>
                      <a:prstClr val="white"/>
                    </a:solidFill>
                  </a:rPr>
                  <a:t>Önleme Düzeyleri </a:t>
                </a:r>
              </a:p>
            </p:txBody>
          </p:sp>
        </p:grpSp>
        <p:sp>
          <p:nvSpPr>
            <p:cNvPr id="9" name="Metin kutusu 8">
              <a:extLst>
                <a:ext uri="{FF2B5EF4-FFF2-40B4-BE49-F238E27FC236}">
                  <a16:creationId xmlns:a16="http://schemas.microsoft.com/office/drawing/2014/main" id="{C9FD034B-9D22-4867-A727-BE202E24C545}"/>
                </a:ext>
              </a:extLst>
            </p:cNvPr>
            <p:cNvSpPr txBox="1"/>
            <p:nvPr/>
          </p:nvSpPr>
          <p:spPr>
            <a:xfrm>
              <a:off x="4776653" y="1280552"/>
              <a:ext cx="4081466" cy="1211029"/>
            </a:xfrm>
            <a:prstGeom prst="rect">
              <a:avLst/>
            </a:prstGeom>
            <a:noFill/>
          </p:spPr>
          <p:txBody>
            <a:bodyPr wrap="square" rtlCol="0">
              <a:spAutoFit/>
            </a:bodyPr>
            <a:lstStyle/>
            <a:p>
              <a:pPr marL="173279" indent="-173279">
                <a:buFont typeface="Arial" panose="020B0604020202020204" pitchFamily="34" charset="0"/>
                <a:buChar char="•"/>
              </a:pPr>
              <a:r>
                <a:rPr lang="tr-TR" sz="2400" dirty="0"/>
                <a:t>Bağımlılıkla temas etmeden önceki çalışmalar </a:t>
              </a:r>
            </a:p>
            <a:p>
              <a:pPr marL="173279" indent="-173279">
                <a:buFont typeface="Arial" panose="020B0604020202020204" pitchFamily="34" charset="0"/>
                <a:buChar char="•"/>
              </a:pPr>
              <a:r>
                <a:rPr lang="tr-TR" sz="2400" dirty="0"/>
                <a:t>Etken, etkilenen ve çevre üzerinde olabilir</a:t>
              </a:r>
            </a:p>
            <a:p>
              <a:pPr marL="173279" indent="-173279">
                <a:buFont typeface="Arial" panose="020B0604020202020204" pitchFamily="34" charset="0"/>
                <a:buChar char="•"/>
              </a:pPr>
              <a:r>
                <a:rPr lang="tr-TR" sz="2400" dirty="0"/>
                <a:t>Genel kitleye yapılan bilgilendirme ve farkındalık çalışmaları  </a:t>
              </a:r>
            </a:p>
          </p:txBody>
        </p:sp>
        <p:sp>
          <p:nvSpPr>
            <p:cNvPr id="10" name="Metin kutusu 9">
              <a:extLst>
                <a:ext uri="{FF2B5EF4-FFF2-40B4-BE49-F238E27FC236}">
                  <a16:creationId xmlns:a16="http://schemas.microsoft.com/office/drawing/2014/main" id="{61734DDE-F60D-432B-89B7-347F3C1AB58A}"/>
                </a:ext>
              </a:extLst>
            </p:cNvPr>
            <p:cNvSpPr txBox="1"/>
            <p:nvPr/>
          </p:nvSpPr>
          <p:spPr>
            <a:xfrm>
              <a:off x="4904825" y="3249658"/>
              <a:ext cx="3989312" cy="1672374"/>
            </a:xfrm>
            <a:prstGeom prst="rect">
              <a:avLst/>
            </a:prstGeom>
            <a:noFill/>
          </p:spPr>
          <p:txBody>
            <a:bodyPr wrap="square" rtlCol="0">
              <a:spAutoFit/>
            </a:bodyPr>
            <a:lstStyle/>
            <a:p>
              <a:pPr marL="173279" indent="-173279">
                <a:buFont typeface="Arial" panose="020B0604020202020204" pitchFamily="34" charset="0"/>
                <a:buChar char="•"/>
              </a:pPr>
              <a:r>
                <a:rPr lang="tr-TR" sz="2400" dirty="0"/>
                <a:t>Davranışın görüldüğü, risklerin ortaya çıktığı aşama</a:t>
              </a:r>
            </a:p>
            <a:p>
              <a:pPr marL="173279" indent="-173279">
                <a:buFont typeface="Arial" panose="020B0604020202020204" pitchFamily="34" charset="0"/>
                <a:buChar char="•"/>
              </a:pPr>
              <a:r>
                <a:rPr lang="tr-TR" sz="2400" dirty="0"/>
                <a:t>Deneme, kullanma aşaması </a:t>
              </a:r>
            </a:p>
            <a:p>
              <a:pPr marL="173279" indent="-173279">
                <a:buFont typeface="Arial" panose="020B0604020202020204" pitchFamily="34" charset="0"/>
                <a:buChar char="•"/>
              </a:pPr>
              <a:r>
                <a:rPr lang="tr-TR" sz="2400" dirty="0"/>
                <a:t>Amaç bağımlı olmayı engellemek, geciktirmektir</a:t>
              </a:r>
            </a:p>
            <a:p>
              <a:pPr marL="173279" indent="-173279">
                <a:buFont typeface="Arial" panose="020B0604020202020204" pitchFamily="34" charset="0"/>
                <a:buChar char="•"/>
              </a:pPr>
              <a:r>
                <a:rPr lang="tr-TR" sz="2400" dirty="0"/>
                <a:t>Erken müdahale </a:t>
              </a:r>
            </a:p>
            <a:p>
              <a:pPr marL="173279" indent="-173279">
                <a:buFont typeface="Arial" panose="020B0604020202020204" pitchFamily="34" charset="0"/>
                <a:buChar char="•"/>
              </a:pPr>
              <a:endParaRPr lang="tr-TR" sz="2400" dirty="0"/>
            </a:p>
          </p:txBody>
        </p:sp>
        <p:sp>
          <p:nvSpPr>
            <p:cNvPr id="11" name="Metin kutusu 10">
              <a:extLst>
                <a:ext uri="{FF2B5EF4-FFF2-40B4-BE49-F238E27FC236}">
                  <a16:creationId xmlns:a16="http://schemas.microsoft.com/office/drawing/2014/main" id="{CC83EF41-F8E8-435E-B87B-0254DC7F80D9}"/>
                </a:ext>
              </a:extLst>
            </p:cNvPr>
            <p:cNvSpPr txBox="1"/>
            <p:nvPr/>
          </p:nvSpPr>
          <p:spPr>
            <a:xfrm>
              <a:off x="4904825" y="5359962"/>
              <a:ext cx="3594828" cy="749685"/>
            </a:xfrm>
            <a:prstGeom prst="rect">
              <a:avLst/>
            </a:prstGeom>
            <a:noFill/>
          </p:spPr>
          <p:txBody>
            <a:bodyPr wrap="square" rtlCol="0">
              <a:spAutoFit/>
            </a:bodyPr>
            <a:lstStyle/>
            <a:p>
              <a:pPr marL="173279" indent="-173279">
                <a:buFont typeface="Arial" panose="020B0604020202020204" pitchFamily="34" charset="0"/>
                <a:buChar char="•"/>
              </a:pPr>
              <a:r>
                <a:rPr lang="tr-TR" sz="2400" dirty="0"/>
                <a:t>Bağımlılık ortaya çıkmıştır. </a:t>
              </a:r>
            </a:p>
            <a:p>
              <a:pPr marL="173279" indent="-173279">
                <a:buFont typeface="Arial" panose="020B0604020202020204" pitchFamily="34" charset="0"/>
                <a:buChar char="•"/>
              </a:pPr>
              <a:r>
                <a:rPr lang="tr-TR" sz="2400" dirty="0"/>
                <a:t>Tedavi, rehabilitasyon</a:t>
              </a:r>
            </a:p>
            <a:p>
              <a:pPr marL="173279" indent="-173279">
                <a:buFont typeface="Arial" panose="020B0604020202020204" pitchFamily="34" charset="0"/>
                <a:buChar char="•"/>
              </a:pPr>
              <a:endParaRPr lang="tr-TR" sz="2400" dirty="0"/>
            </a:p>
          </p:txBody>
        </p:sp>
        <p:sp>
          <p:nvSpPr>
            <p:cNvPr id="12" name="Metin kutusu 11">
              <a:extLst>
                <a:ext uri="{FF2B5EF4-FFF2-40B4-BE49-F238E27FC236}">
                  <a16:creationId xmlns:a16="http://schemas.microsoft.com/office/drawing/2014/main" id="{7AE3ECA7-F8D9-4C4C-9A2D-9E02EDFD5869}"/>
                </a:ext>
              </a:extLst>
            </p:cNvPr>
            <p:cNvSpPr txBox="1"/>
            <p:nvPr/>
          </p:nvSpPr>
          <p:spPr>
            <a:xfrm>
              <a:off x="9941440" y="1086268"/>
              <a:ext cx="2073349" cy="236439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
              </a:pPr>
              <a:r>
                <a:rPr lang="tr-TR" sz="2400" dirty="0"/>
                <a:t>Eğitim Programları</a:t>
              </a:r>
            </a:p>
            <a:p>
              <a:pPr marL="285750" indent="-285750">
                <a:buFont typeface="Wingdings" panose="05000000000000000000" pitchFamily="2" charset="2"/>
                <a:buChar char="§"/>
              </a:pPr>
              <a:r>
                <a:rPr lang="tr-TR" sz="2400" dirty="0"/>
                <a:t>Yarışmalar </a:t>
              </a:r>
            </a:p>
            <a:p>
              <a:pPr marL="285750" indent="-285750">
                <a:buFont typeface="Wingdings" panose="05000000000000000000" pitchFamily="2" charset="2"/>
                <a:buChar char="§"/>
              </a:pPr>
              <a:r>
                <a:rPr lang="tr-TR" sz="2400" dirty="0"/>
                <a:t>Sportif faaliyetler </a:t>
              </a:r>
            </a:p>
            <a:p>
              <a:pPr marL="285750" indent="-285750">
                <a:buFont typeface="Wingdings" panose="05000000000000000000" pitchFamily="2" charset="2"/>
                <a:buChar char="§"/>
              </a:pPr>
              <a:r>
                <a:rPr lang="tr-TR" sz="2400" dirty="0"/>
                <a:t>Kamu spotları</a:t>
              </a:r>
            </a:p>
            <a:p>
              <a:pPr marL="285750" indent="-285750">
                <a:buFont typeface="Wingdings" panose="05000000000000000000" pitchFamily="2" charset="2"/>
                <a:buChar char="§"/>
              </a:pPr>
              <a:r>
                <a:rPr lang="tr-TR" sz="2400" dirty="0" err="1"/>
                <a:t>Narkorehber</a:t>
              </a:r>
              <a:endParaRPr lang="tr-TR" sz="2400" dirty="0"/>
            </a:p>
            <a:p>
              <a:pPr marL="285750" indent="-285750">
                <a:buFont typeface="Wingdings" panose="05000000000000000000" pitchFamily="2" charset="2"/>
                <a:buChar char="§"/>
              </a:pPr>
              <a:r>
                <a:rPr lang="tr-TR" sz="2400" dirty="0"/>
                <a:t>Farkındalık Projeleri</a:t>
              </a:r>
            </a:p>
            <a:p>
              <a:pPr marL="285750" indent="-285750">
                <a:buFont typeface="Wingdings" panose="05000000000000000000" pitchFamily="2" charset="2"/>
                <a:buChar char="§"/>
              </a:pPr>
              <a:r>
                <a:rPr lang="tr-TR" sz="2400" dirty="0"/>
                <a:t>Gençlik Kampları </a:t>
              </a:r>
            </a:p>
            <a:p>
              <a:pPr marL="285750" indent="-285750">
                <a:buFont typeface="Wingdings" panose="05000000000000000000" pitchFamily="2" charset="2"/>
                <a:buChar char="§"/>
              </a:pPr>
              <a:r>
                <a:rPr lang="tr-TR" sz="2400" dirty="0"/>
                <a:t>Türkiye Bağımlılıkla Mücadele </a:t>
              </a:r>
              <a:r>
                <a:rPr lang="tr-TR" sz="2400" dirty="0" err="1"/>
                <a:t>Eğtiim</a:t>
              </a:r>
              <a:r>
                <a:rPr lang="tr-TR" sz="2400" dirty="0"/>
                <a:t> Programı (TBM) </a:t>
              </a:r>
            </a:p>
          </p:txBody>
        </p:sp>
        <p:sp>
          <p:nvSpPr>
            <p:cNvPr id="13" name="Ok: Sağ 12">
              <a:extLst>
                <a:ext uri="{FF2B5EF4-FFF2-40B4-BE49-F238E27FC236}">
                  <a16:creationId xmlns:a16="http://schemas.microsoft.com/office/drawing/2014/main" id="{6D6A6E9C-4F4B-49D4-BE52-D24287361792}"/>
                </a:ext>
              </a:extLst>
            </p:cNvPr>
            <p:cNvSpPr/>
            <p:nvPr/>
          </p:nvSpPr>
          <p:spPr>
            <a:xfrm>
              <a:off x="9388551" y="1605513"/>
              <a:ext cx="350874" cy="43382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400"/>
            </a:p>
          </p:txBody>
        </p:sp>
        <p:sp>
          <p:nvSpPr>
            <p:cNvPr id="3" name="Metin kutusu 2">
              <a:extLst>
                <a:ext uri="{FF2B5EF4-FFF2-40B4-BE49-F238E27FC236}">
                  <a16:creationId xmlns:a16="http://schemas.microsoft.com/office/drawing/2014/main" id="{80B0E45B-10EB-41B5-A174-352E489DF3E8}"/>
                </a:ext>
              </a:extLst>
            </p:cNvPr>
            <p:cNvSpPr txBox="1"/>
            <p:nvPr/>
          </p:nvSpPr>
          <p:spPr>
            <a:xfrm>
              <a:off x="9941440" y="3675091"/>
              <a:ext cx="2073349" cy="12110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Wingdings" panose="05000000000000000000" pitchFamily="2" charset="2"/>
                <a:buChar char="§"/>
              </a:pPr>
              <a:r>
                <a:rPr lang="tr-TR" sz="2400" dirty="0"/>
                <a:t>Riskli bölgelerde yapılan projeler </a:t>
              </a:r>
            </a:p>
            <a:p>
              <a:pPr marL="285750" indent="-285750">
                <a:buFont typeface="Wingdings" panose="05000000000000000000" pitchFamily="2" charset="2"/>
                <a:buChar char="§"/>
              </a:pPr>
              <a:r>
                <a:rPr lang="tr-TR" sz="2400" dirty="0"/>
                <a:t>Okulda Bağımlılığa Müdahale Programı </a:t>
              </a:r>
            </a:p>
          </p:txBody>
        </p:sp>
        <p:sp>
          <p:nvSpPr>
            <p:cNvPr id="15" name="Ok: Sağ 14">
              <a:extLst>
                <a:ext uri="{FF2B5EF4-FFF2-40B4-BE49-F238E27FC236}">
                  <a16:creationId xmlns:a16="http://schemas.microsoft.com/office/drawing/2014/main" id="{B8EC0232-F580-4CE5-81D7-2F3AA836A09A}"/>
                </a:ext>
              </a:extLst>
            </p:cNvPr>
            <p:cNvSpPr/>
            <p:nvPr/>
          </p:nvSpPr>
          <p:spPr>
            <a:xfrm>
              <a:off x="9176752" y="3905763"/>
              <a:ext cx="350874" cy="433823"/>
            </a:xfrm>
            <a:prstGeom prst="rightArrow">
              <a:avLst/>
            </a:prstGeom>
            <a:solidFill>
              <a:srgbClr val="FFC000"/>
            </a:solidFill>
          </p:spPr>
          <p:style>
            <a:lnRef idx="0">
              <a:schemeClr val="accent2"/>
            </a:lnRef>
            <a:fillRef idx="3">
              <a:schemeClr val="accent2"/>
            </a:fillRef>
            <a:effectRef idx="3">
              <a:schemeClr val="accent2"/>
            </a:effectRef>
            <a:fontRef idx="minor">
              <a:schemeClr val="lt1"/>
            </a:fontRef>
          </p:style>
          <p:txBody>
            <a:bodyPr rtlCol="0" anchor="ctr"/>
            <a:lstStyle/>
            <a:p>
              <a:endParaRPr lang="tr-TR" sz="2400"/>
            </a:p>
          </p:txBody>
        </p:sp>
        <p:sp>
          <p:nvSpPr>
            <p:cNvPr id="16" name="Metin kutusu 15">
              <a:extLst>
                <a:ext uri="{FF2B5EF4-FFF2-40B4-BE49-F238E27FC236}">
                  <a16:creationId xmlns:a16="http://schemas.microsoft.com/office/drawing/2014/main" id="{51D040DB-3868-4C1D-B9D0-02125945E6FC}"/>
                </a:ext>
              </a:extLst>
            </p:cNvPr>
            <p:cNvSpPr txBox="1"/>
            <p:nvPr/>
          </p:nvSpPr>
          <p:spPr>
            <a:xfrm>
              <a:off x="9941441" y="5049143"/>
              <a:ext cx="2073349" cy="1211029"/>
            </a:xfrm>
            <a:prstGeom prst="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 typeface="Wingdings" panose="05000000000000000000" pitchFamily="2" charset="2"/>
                <a:buChar char="§"/>
              </a:pPr>
              <a:r>
                <a:rPr lang="tr-TR" sz="2400" dirty="0"/>
                <a:t>AMATEM </a:t>
              </a:r>
            </a:p>
            <a:p>
              <a:pPr marL="285750" indent="-285750">
                <a:buFont typeface="Wingdings" panose="05000000000000000000" pitchFamily="2" charset="2"/>
                <a:buChar char="§"/>
              </a:pPr>
              <a:r>
                <a:rPr lang="tr-TR" sz="2400" dirty="0"/>
                <a:t>ÇEMATEM </a:t>
              </a:r>
            </a:p>
            <a:p>
              <a:pPr marL="285750" indent="-285750">
                <a:buFont typeface="Wingdings" panose="05000000000000000000" pitchFamily="2" charset="2"/>
                <a:buChar char="§"/>
              </a:pPr>
              <a:r>
                <a:rPr lang="tr-TR" sz="2400" dirty="0"/>
                <a:t>Sigara Bırakma Poliklinikleri</a:t>
              </a:r>
            </a:p>
            <a:p>
              <a:pPr marL="285750" indent="-285750">
                <a:buFont typeface="Wingdings" panose="05000000000000000000" pitchFamily="2" charset="2"/>
                <a:buChar char="§"/>
              </a:pPr>
              <a:r>
                <a:rPr lang="tr-TR" sz="2400" dirty="0"/>
                <a:t>YEDAM </a:t>
              </a:r>
            </a:p>
          </p:txBody>
        </p:sp>
        <p:sp>
          <p:nvSpPr>
            <p:cNvPr id="17" name="Ok: Sağ 16">
              <a:extLst>
                <a:ext uri="{FF2B5EF4-FFF2-40B4-BE49-F238E27FC236}">
                  <a16:creationId xmlns:a16="http://schemas.microsoft.com/office/drawing/2014/main" id="{74DCD941-9750-4C83-BF1F-FD9C95F631B0}"/>
                </a:ext>
              </a:extLst>
            </p:cNvPr>
            <p:cNvSpPr/>
            <p:nvPr/>
          </p:nvSpPr>
          <p:spPr>
            <a:xfrm>
              <a:off x="9151094" y="5429699"/>
              <a:ext cx="350874" cy="43382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2400"/>
            </a:p>
          </p:txBody>
        </p:sp>
      </p:grpSp>
      <p:sp>
        <p:nvSpPr>
          <p:cNvPr id="6" name="Metin kutusu 5">
            <a:extLst>
              <a:ext uri="{FF2B5EF4-FFF2-40B4-BE49-F238E27FC236}">
                <a16:creationId xmlns:a16="http://schemas.microsoft.com/office/drawing/2014/main" id="{42D0F7EA-842E-25E5-12AA-D8E9DC614ED7}"/>
              </a:ext>
            </a:extLst>
          </p:cNvPr>
          <p:cNvSpPr txBox="1"/>
          <p:nvPr/>
        </p:nvSpPr>
        <p:spPr>
          <a:xfrm>
            <a:off x="318440" y="284178"/>
            <a:ext cx="15959727" cy="802848"/>
          </a:xfrm>
          <a:prstGeom prst="rect">
            <a:avLst/>
          </a:prstGeom>
          <a:noFill/>
        </p:spPr>
        <p:txBody>
          <a:bodyPr wrap="square" rtlCol="0">
            <a:spAutoFit/>
          </a:bodyPr>
          <a:lstStyle/>
          <a:p>
            <a:r>
              <a:rPr lang="tr-TR" sz="4617" b="1" dirty="0">
                <a:solidFill>
                  <a:srgbClr val="114533"/>
                </a:solidFill>
              </a:rPr>
              <a:t>BAĞIMLILIKLA MÜCADELEDE ÖNLEME PERSPEKTİFİ</a:t>
            </a:r>
            <a:endParaRPr lang="tr-TR" sz="4617" dirty="0">
              <a:solidFill>
                <a:srgbClr val="114533"/>
              </a:solidFill>
            </a:endParaRPr>
          </a:p>
        </p:txBody>
      </p:sp>
    </p:spTree>
    <p:extLst>
      <p:ext uri="{BB962C8B-B14F-4D97-AF65-F5344CB8AC3E}">
        <p14:creationId xmlns:p14="http://schemas.microsoft.com/office/powerpoint/2010/main" val="103350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Yeşilay_Sunum_şablonu" id="{CCA16D72-AA3F-A541-870A-78F8D53FBC7D}" vid="{C5D5C1EC-32D7-7144-A8AA-3F9823AD05D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eşilay_Sunum_şablonu" id="{CCA16D72-AA3F-A541-870A-78F8D53FBC7D}" vid="{282494CE-3B09-3246-9A7B-AEFDA3F0C56E}"/>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Yeşilay_Sunum_Şablon_Dosya - Kopya</Template>
  <TotalTime>102</TotalTime>
  <Words>1886</Words>
  <Application>Microsoft Macintosh PowerPoint</Application>
  <PresentationFormat>Özel</PresentationFormat>
  <Paragraphs>213</Paragraphs>
  <Slides>23</Slides>
  <Notes>21</Notes>
  <HiddenSlides>0</HiddenSlides>
  <MMClips>0</MMClips>
  <ScaleCrop>false</ScaleCrop>
  <HeadingPairs>
    <vt:vector size="6" baseType="variant">
      <vt:variant>
        <vt:lpstr>Kullanılan Yazı Tipleri</vt:lpstr>
      </vt:variant>
      <vt:variant>
        <vt:i4>10</vt:i4>
      </vt:variant>
      <vt:variant>
        <vt:lpstr>Tema</vt:lpstr>
      </vt:variant>
      <vt:variant>
        <vt:i4>2</vt:i4>
      </vt:variant>
      <vt:variant>
        <vt:lpstr>Slayt Başlıkları</vt:lpstr>
      </vt:variant>
      <vt:variant>
        <vt:i4>23</vt:i4>
      </vt:variant>
    </vt:vector>
  </HeadingPairs>
  <TitlesOfParts>
    <vt:vector size="35" baseType="lpstr">
      <vt:lpstr>Adobe Gothic Std B</vt:lpstr>
      <vt:lpstr>Arial</vt:lpstr>
      <vt:lpstr>Calibri</vt:lpstr>
      <vt:lpstr>Calibri (Gövde)</vt:lpstr>
      <vt:lpstr>Century Gothic</vt:lpstr>
      <vt:lpstr>Google Sans</vt:lpstr>
      <vt:lpstr>Montserrat</vt:lpstr>
      <vt:lpstr>Roboto Black</vt:lpstr>
      <vt:lpstr>Roboto Medium</vt:lpstr>
      <vt:lpstr>Wingdings</vt:lpstr>
      <vt:lpstr>Tema2</vt:lpstr>
      <vt:lpstr>Custom Design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BAĞIMLILIKLA MÜCADELE  VE  ÖNLEME</dc:title>
  <dc:creator>Eda Aksoy</dc:creator>
  <cp:lastModifiedBy>Batuhan Tanrıverdi</cp:lastModifiedBy>
  <cp:revision>22</cp:revision>
  <dcterms:created xsi:type="dcterms:W3CDTF">2024-12-10T06:30:40Z</dcterms:created>
  <dcterms:modified xsi:type="dcterms:W3CDTF">2025-08-12T09:12:21Z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jDocumentLabelXML">
    <vt:lpwstr>&lt;?xml version="1.0" encoding="us-ascii"?&gt;&lt;sisl xmlns:xsd="http://www.w3.org/2001/XMLSchema" xmlns:xsi="http://www.w3.org/2001/XMLSchema-instance" sislVersion="0" policy="06b88be1-581b-4ca2-b20f-13331b601e41" origin="userSelected" xmlns="http://www.boldonj</vt:lpwstr>
  </property>
  <property fmtid="{D5CDD505-2E9C-101B-9397-08002B2CF9AE}" pid="3" name="bjDocumentLabelXML-0">
    <vt:lpwstr>ames.com/2008/01/sie/internal/label"&gt;&lt;element uid="id_classification_unclassified" value="" &gt;&lt;/element&gt;&lt;/sisl&gt;</vt:lpwstr>
  </property>
  <property fmtid="{D5CDD505-2E9C-101B-9397-08002B2CF9AE}" pid="4" name="bjLabelRefreshRequired">
    <vt:lpwstr>FileClassifier</vt:lpwstr>
  </property>
</Properties>
</file>